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8" r:id="rId3"/>
    <p:sldId id="259" r:id="rId4"/>
    <p:sldId id="260" r:id="rId5"/>
    <p:sldId id="261" r:id="rId6"/>
    <p:sldId id="268" r:id="rId7"/>
    <p:sldId id="269" r:id="rId8"/>
    <p:sldId id="271" r:id="rId9"/>
    <p:sldId id="273" r:id="rId10"/>
    <p:sldId id="274" r:id="rId11"/>
    <p:sldId id="275" r:id="rId12"/>
    <p:sldId id="276" r:id="rId13"/>
    <p:sldId id="277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8" r:id="rId22"/>
    <p:sldId id="286" r:id="rId23"/>
    <p:sldId id="287" r:id="rId24"/>
    <p:sldId id="290" r:id="rId25"/>
    <p:sldId id="289" r:id="rId26"/>
    <p:sldId id="293" r:id="rId27"/>
    <p:sldId id="295" r:id="rId28"/>
    <p:sldId id="296" r:id="rId29"/>
    <p:sldId id="294" r:id="rId30"/>
    <p:sldId id="297" r:id="rId31"/>
    <p:sldId id="304" r:id="rId32"/>
    <p:sldId id="305" r:id="rId33"/>
    <p:sldId id="301" r:id="rId34"/>
    <p:sldId id="302" r:id="rId35"/>
    <p:sldId id="303" r:id="rId36"/>
    <p:sldId id="306" r:id="rId37"/>
    <p:sldId id="307" r:id="rId38"/>
    <p:sldId id="308" r:id="rId39"/>
    <p:sldId id="310" r:id="rId40"/>
    <p:sldId id="311" r:id="rId41"/>
    <p:sldId id="312" r:id="rId42"/>
    <p:sldId id="313" r:id="rId43"/>
    <p:sldId id="298" r:id="rId4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el Imbergamo Guasch" initials="JIG" lastIdx="1" clrIdx="0">
    <p:extLst>
      <p:ext uri="{19B8F6BF-5375-455C-9EA6-DF929625EA0E}">
        <p15:presenceInfo xmlns:p15="http://schemas.microsoft.com/office/powerpoint/2012/main" userId="d494e39115c8574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613C14-D8DD-4664-A8C9-22C1354BDFE5}" v="10" dt="2021-11-18T14:06:29.736"/>
    <p1510:client id="{3C661277-D9F1-4A56-B260-3B640ABF94F3}" v="9" dt="2021-11-17T16:57:25.178"/>
    <p1510:client id="{AB2A05AC-4C2E-40CA-8865-7C1E458F3767}" v="73" dt="2021-11-21T16:01:13.231"/>
    <p1510:client id="{C546469D-85EF-4512-B300-12B6FB2D367F}" v="74" dt="2021-10-27T15:23:56.731"/>
    <p1510:client id="{D4195EA9-D95D-433D-8B93-5263C57EE5E6}" v="33" dt="2021-11-11T09:43:19.4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26" autoAdjust="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26E61-10EF-4BD4-BC59-646FF117A27B}" type="datetimeFigureOut">
              <a:rPr lang="fr-FR" smtClean="0"/>
              <a:t>21/11/2021</a:t>
            </a:fld>
            <a:endParaRPr lang="fr-F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AA2F6-ACE2-49F0-947A-60F146FA51D5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79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62240-2D7A-4714-B27C-1C320250D66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445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62240-2D7A-4714-B27C-1C320250D668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396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62240-2D7A-4714-B27C-1C320250D668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414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62240-2D7A-4714-B27C-1C320250D668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780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62240-2D7A-4714-B27C-1C320250D668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053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struct</a:t>
            </a:r>
            <a:r>
              <a:rPr lang="fr-FR" dirty="0"/>
              <a:t> Segment {</a:t>
            </a:r>
          </a:p>
          <a:p>
            <a:r>
              <a:rPr lang="fr-FR" dirty="0"/>
              <a:t>  start: Point,</a:t>
            </a:r>
          </a:p>
          <a:p>
            <a:r>
              <a:rPr lang="fr-FR" dirty="0"/>
              <a:t>  end: Point</a:t>
            </a:r>
          </a:p>
          <a:p>
            <a:r>
              <a:rPr lang="fr-FR" dirty="0"/>
              <a:t>}</a:t>
            </a:r>
          </a:p>
          <a:p>
            <a:endParaRPr lang="fr-FR" dirty="0"/>
          </a:p>
          <a:p>
            <a:r>
              <a:rPr lang="fr-FR" dirty="0" err="1"/>
              <a:t>impl</a:t>
            </a:r>
            <a:r>
              <a:rPr lang="fr-FR" dirty="0"/>
              <a:t> </a:t>
            </a:r>
            <a:r>
              <a:rPr lang="fr-FR" dirty="0" err="1"/>
              <a:t>Movable</a:t>
            </a:r>
            <a:r>
              <a:rPr lang="fr-FR" dirty="0"/>
              <a:t> for Point {</a:t>
            </a:r>
          </a:p>
          <a:p>
            <a:r>
              <a:rPr lang="fr-FR" dirty="0"/>
              <a:t>  </a:t>
            </a:r>
            <a:r>
              <a:rPr lang="fr-FR" dirty="0" err="1"/>
              <a:t>fn</a:t>
            </a:r>
            <a:r>
              <a:rPr lang="fr-FR" dirty="0"/>
              <a:t> </a:t>
            </a:r>
            <a:r>
              <a:rPr lang="fr-FR" dirty="0" err="1"/>
              <a:t>move_to</a:t>
            </a:r>
            <a:r>
              <a:rPr lang="fr-FR" dirty="0"/>
              <a:t>(&amp;mut self, </a:t>
            </a:r>
            <a:r>
              <a:rPr lang="fr-FR" dirty="0" err="1"/>
              <a:t>new_x</a:t>
            </a:r>
            <a:r>
              <a:rPr lang="fr-FR" dirty="0"/>
              <a:t>, </a:t>
            </a:r>
            <a:r>
              <a:rPr lang="fr-FR" dirty="0" err="1"/>
              <a:t>new_y</a:t>
            </a:r>
            <a:r>
              <a:rPr lang="fr-FR" dirty="0"/>
              <a:t>){</a:t>
            </a:r>
          </a:p>
          <a:p>
            <a:r>
              <a:rPr lang="fr-FR" dirty="0"/>
              <a:t>    let diff = (</a:t>
            </a:r>
          </a:p>
          <a:p>
            <a:r>
              <a:rPr lang="fr-FR" dirty="0"/>
              <a:t>    	</a:t>
            </a:r>
            <a:r>
              <a:rPr lang="fr-FR" dirty="0" err="1"/>
              <a:t>self.end.x</a:t>
            </a:r>
            <a:r>
              <a:rPr lang="fr-FR" dirty="0"/>
              <a:t> - </a:t>
            </a:r>
            <a:r>
              <a:rPr lang="fr-FR" dirty="0" err="1"/>
              <a:t>self.start.x</a:t>
            </a:r>
            <a:r>
              <a:rPr lang="fr-FR" dirty="0"/>
              <a:t>,</a:t>
            </a:r>
          </a:p>
          <a:p>
            <a:r>
              <a:rPr lang="fr-FR" dirty="0"/>
              <a:t>      	</a:t>
            </a:r>
            <a:r>
              <a:rPr lang="fr-FR" dirty="0" err="1"/>
              <a:t>self.end.y</a:t>
            </a:r>
            <a:r>
              <a:rPr lang="fr-FR" dirty="0"/>
              <a:t> - </a:t>
            </a:r>
            <a:r>
              <a:rPr lang="fr-FR" dirty="0" err="1"/>
              <a:t>self.start.y</a:t>
            </a:r>
            <a:endParaRPr lang="fr-FR" dirty="0"/>
          </a:p>
          <a:p>
            <a:r>
              <a:rPr lang="fr-FR" dirty="0"/>
              <a:t>    );</a:t>
            </a:r>
          </a:p>
          <a:p>
            <a:r>
              <a:rPr lang="fr-FR" dirty="0"/>
              <a:t>    let start = Point {x: </a:t>
            </a:r>
            <a:r>
              <a:rPr lang="fr-FR" dirty="0" err="1"/>
              <a:t>new_x</a:t>
            </a:r>
            <a:r>
              <a:rPr lang="fr-FR" dirty="0"/>
              <a:t>, y: </a:t>
            </a:r>
            <a:r>
              <a:rPr lang="fr-FR" dirty="0" err="1"/>
              <a:t>new_y</a:t>
            </a:r>
            <a:r>
              <a:rPr lang="fr-FR" dirty="0"/>
              <a:t>}</a:t>
            </a:r>
          </a:p>
          <a:p>
            <a:r>
              <a:rPr lang="fr-FR" dirty="0"/>
              <a:t>    let end = Point {x: </a:t>
            </a:r>
            <a:r>
              <a:rPr lang="fr-FR" dirty="0" err="1"/>
              <a:t>new_x</a:t>
            </a:r>
            <a:r>
              <a:rPr lang="fr-FR" dirty="0"/>
              <a:t> + diff.0, y: </a:t>
            </a:r>
            <a:r>
              <a:rPr lang="fr-FR" dirty="0" err="1"/>
              <a:t>new_y</a:t>
            </a:r>
            <a:r>
              <a:rPr lang="fr-FR" dirty="0"/>
              <a:t> + diff.1}</a:t>
            </a:r>
          </a:p>
          <a:p>
            <a:r>
              <a:rPr lang="fr-FR" dirty="0"/>
              <a:t>    </a:t>
            </a:r>
            <a:r>
              <a:rPr lang="fr-FR" dirty="0" err="1"/>
              <a:t>self.start</a:t>
            </a:r>
            <a:r>
              <a:rPr lang="fr-FR" dirty="0"/>
              <a:t> = start;</a:t>
            </a:r>
          </a:p>
          <a:p>
            <a:r>
              <a:rPr lang="fr-FR" dirty="0"/>
              <a:t>    </a:t>
            </a:r>
            <a:r>
              <a:rPr lang="fr-FR" dirty="0" err="1"/>
              <a:t>self.end</a:t>
            </a:r>
            <a:r>
              <a:rPr lang="fr-FR" dirty="0"/>
              <a:t> = end;</a:t>
            </a:r>
          </a:p>
          <a:p>
            <a:r>
              <a:rPr lang="fr-FR" dirty="0"/>
              <a:t>  }</a:t>
            </a:r>
          </a:p>
          <a:p>
            <a:r>
              <a:rPr lang="fr-FR" dirty="0"/>
              <a:t>}</a:t>
            </a:r>
          </a:p>
          <a:p>
            <a:endParaRPr lang="fr-FR" dirty="0"/>
          </a:p>
          <a:p>
            <a:r>
              <a:rPr lang="fr-FR" dirty="0" err="1"/>
              <a:t>fn</a:t>
            </a:r>
            <a:r>
              <a:rPr lang="fr-FR" dirty="0"/>
              <a:t> main(){</a:t>
            </a:r>
          </a:p>
          <a:p>
            <a:r>
              <a:rPr lang="fr-FR" dirty="0"/>
              <a:t>  //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declaration</a:t>
            </a:r>
            <a:r>
              <a:rPr lang="fr-FR" dirty="0"/>
              <a:t> code </a:t>
            </a:r>
            <a:r>
              <a:rPr lang="fr-FR" dirty="0" err="1"/>
              <a:t>here</a:t>
            </a:r>
            <a:endParaRPr lang="fr-FR" dirty="0"/>
          </a:p>
          <a:p>
            <a:r>
              <a:rPr lang="fr-FR" dirty="0"/>
              <a:t>  </a:t>
            </a:r>
            <a:r>
              <a:rPr lang="fr-FR" dirty="0" err="1"/>
              <a:t>seg.move_to</a:t>
            </a:r>
            <a:r>
              <a:rPr lang="fr-FR" dirty="0"/>
              <a:t>(2,3);</a:t>
            </a:r>
          </a:p>
          <a:p>
            <a:r>
              <a:rPr lang="fr-FR" dirty="0"/>
              <a:t>}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62240-2D7A-4714-B27C-1C320250D668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531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62240-2D7A-4714-B27C-1C320250D668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981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62240-2D7A-4714-B27C-1C320250D668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3635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62240-2D7A-4714-B27C-1C320250D668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033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Expliquer les bases du pattern </a:t>
            </a:r>
            <a:r>
              <a:rPr lang="fr-FR" dirty="0" err="1"/>
              <a:t>matching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62240-2D7A-4714-B27C-1C320250D668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1707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Expliquer les bases du pattern </a:t>
            </a:r>
            <a:r>
              <a:rPr lang="fr-FR" err="1"/>
              <a:t>matching</a:t>
            </a:r>
            <a:endParaRPr lang="fr-FR">
              <a:cs typeface="Calibri" panose="020F0502020204030204"/>
            </a:endParaRPr>
          </a:p>
          <a:p>
            <a:endParaRPr lang="fr-FR" dirty="0">
              <a:cs typeface="Calibri" panose="020F0502020204030204"/>
            </a:endParaRPr>
          </a:p>
          <a:p>
            <a:r>
              <a:rPr lang="fr-FR" dirty="0" err="1"/>
              <a:t>fn</a:t>
            </a:r>
            <a:r>
              <a:rPr lang="fr-FR" dirty="0"/>
              <a:t> main() {</a:t>
            </a:r>
          </a:p>
          <a:p>
            <a:r>
              <a:rPr lang="fr-FR" dirty="0"/>
              <a:t>  let i = </a:t>
            </a:r>
            <a:r>
              <a:rPr lang="fr-FR" dirty="0" err="1"/>
              <a:t>Some</a:t>
            </a:r>
            <a:r>
              <a:rPr lang="fr-FR" dirty="0"/>
              <a:t>(5);</a:t>
            </a:r>
          </a:p>
          <a:p>
            <a:r>
              <a:rPr lang="fr-FR" dirty="0"/>
              <a:t>  match i {</a:t>
            </a:r>
          </a:p>
          <a:p>
            <a:r>
              <a:rPr lang="fr-FR" dirty="0"/>
              <a:t>    </a:t>
            </a:r>
            <a:r>
              <a:rPr lang="fr-FR" dirty="0" err="1"/>
              <a:t>Some</a:t>
            </a:r>
            <a:r>
              <a:rPr lang="fr-FR" dirty="0"/>
              <a:t>(val) =&gt; </a:t>
            </a:r>
            <a:r>
              <a:rPr lang="fr-FR" dirty="0" err="1"/>
              <a:t>println</a:t>
            </a:r>
            <a:r>
              <a:rPr lang="fr-FR" dirty="0"/>
              <a:t>!("</a:t>
            </a:r>
            <a:r>
              <a:rPr lang="fr-FR" dirty="0" err="1"/>
              <a:t>We</a:t>
            </a:r>
            <a:r>
              <a:rPr lang="fr-FR" dirty="0"/>
              <a:t> have the value {}", val),</a:t>
            </a:r>
          </a:p>
          <a:p>
            <a:r>
              <a:rPr lang="fr-FR" dirty="0"/>
              <a:t>    None =&gt; </a:t>
            </a:r>
            <a:r>
              <a:rPr lang="fr-FR" dirty="0" err="1"/>
              <a:t>println</a:t>
            </a:r>
            <a:r>
              <a:rPr lang="fr-FR" dirty="0"/>
              <a:t>!("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don't</a:t>
            </a:r>
            <a:r>
              <a:rPr lang="fr-FR" dirty="0"/>
              <a:t> have a value")</a:t>
            </a:r>
          </a:p>
          <a:p>
            <a:r>
              <a:rPr lang="fr-FR" dirty="0"/>
              <a:t>  }</a:t>
            </a:r>
            <a:endParaRPr lang="fr-FR" dirty="0">
              <a:cs typeface="Calibri"/>
            </a:endParaRPr>
          </a:p>
          <a:p>
            <a:r>
              <a:rPr lang="fr-FR" dirty="0"/>
              <a:t>  // </a:t>
            </a:r>
            <a:r>
              <a:rPr lang="fr-FR" dirty="0" err="1"/>
              <a:t>will</a:t>
            </a:r>
            <a:r>
              <a:rPr lang="fr-FR" dirty="0"/>
              <a:t> panic </a:t>
            </a:r>
            <a:r>
              <a:rPr lang="fr-FR" dirty="0" err="1"/>
              <a:t>without</a:t>
            </a:r>
            <a:r>
              <a:rPr lang="fr-FR" dirty="0"/>
              <a:t> a message if None</a:t>
            </a:r>
          </a:p>
          <a:p>
            <a:r>
              <a:rPr lang="fr-FR" dirty="0"/>
              <a:t>  </a:t>
            </a:r>
            <a:r>
              <a:rPr lang="fr-FR" dirty="0" err="1"/>
              <a:t>println</a:t>
            </a:r>
            <a:r>
              <a:rPr lang="fr-FR" dirty="0"/>
              <a:t>!("i = {}", </a:t>
            </a:r>
            <a:r>
              <a:rPr lang="fr-FR" dirty="0" err="1"/>
              <a:t>i.unwrap</a:t>
            </a:r>
            <a:r>
              <a:rPr lang="fr-FR" dirty="0"/>
              <a:t>());</a:t>
            </a:r>
          </a:p>
          <a:p>
            <a:r>
              <a:rPr lang="fr-FR" dirty="0"/>
              <a:t>  // </a:t>
            </a:r>
            <a:r>
              <a:rPr lang="fr-FR" dirty="0" err="1"/>
              <a:t>will</a:t>
            </a:r>
            <a:r>
              <a:rPr lang="fr-FR" dirty="0"/>
              <a:t> panic </a:t>
            </a:r>
            <a:r>
              <a:rPr lang="fr-FR" dirty="0" err="1"/>
              <a:t>with</a:t>
            </a:r>
            <a:r>
              <a:rPr lang="fr-FR" dirty="0"/>
              <a:t> a message if None</a:t>
            </a:r>
          </a:p>
          <a:p>
            <a:r>
              <a:rPr lang="fr-FR" dirty="0"/>
              <a:t>  </a:t>
            </a:r>
            <a:r>
              <a:rPr lang="fr-FR" dirty="0" err="1"/>
              <a:t>println</a:t>
            </a:r>
            <a:r>
              <a:rPr lang="fr-FR" dirty="0"/>
              <a:t>!("i = {}", </a:t>
            </a:r>
            <a:r>
              <a:rPr lang="fr-FR" dirty="0" err="1"/>
              <a:t>i.expect</a:t>
            </a:r>
            <a:r>
              <a:rPr lang="fr-FR" dirty="0"/>
              <a:t>("</a:t>
            </a:r>
            <a:r>
              <a:rPr lang="fr-FR" dirty="0" err="1"/>
              <a:t>Err</a:t>
            </a:r>
            <a:r>
              <a:rPr lang="fr-FR" dirty="0"/>
              <a:t> </a:t>
            </a:r>
            <a:r>
              <a:rPr lang="fr-FR" dirty="0" err="1"/>
              <a:t>mesage</a:t>
            </a:r>
            <a:r>
              <a:rPr lang="fr-FR" dirty="0"/>
              <a:t>"));</a:t>
            </a:r>
          </a:p>
          <a:p>
            <a:r>
              <a:rPr lang="fr-FR" dirty="0"/>
              <a:t>}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62240-2D7A-4714-B27C-1C320250D668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542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62240-2D7A-4714-B27C-1C320250D66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0164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Expliquer les bases du pattern </a:t>
            </a:r>
            <a:r>
              <a:rPr lang="fr-FR" dirty="0" err="1"/>
              <a:t>matching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62240-2D7A-4714-B27C-1C320250D668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06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62240-2D7A-4714-B27C-1C320250D668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5952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62240-2D7A-4714-B27C-1C320250D668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4091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62240-2D7A-4714-B27C-1C320250D668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80644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62240-2D7A-4714-B27C-1C320250D668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008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62240-2D7A-4714-B27C-1C320250D668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368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62240-2D7A-4714-B27C-1C320250D668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7800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62240-2D7A-4714-B27C-1C320250D668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7462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62240-2D7A-4714-B27C-1C320250D668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3704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62240-2D7A-4714-B27C-1C320250D668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441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62240-2D7A-4714-B27C-1C320250D66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0182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62240-2D7A-4714-B27C-1C320250D668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8578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62240-2D7A-4714-B27C-1C320250D668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6292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62240-2D7A-4714-B27C-1C320250D66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168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62240-2D7A-4714-B27C-1C320250D66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549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fn</a:t>
            </a:r>
            <a:r>
              <a:rPr lang="fr-FR" dirty="0"/>
              <a:t> main() {</a:t>
            </a:r>
            <a:endParaRPr lang="es-ES" dirty="0"/>
          </a:p>
          <a:p>
            <a:r>
              <a:rPr lang="fr-FR" dirty="0"/>
              <a:t>  let mut s = String::</a:t>
            </a:r>
            <a:r>
              <a:rPr lang="fr-FR" dirty="0" err="1"/>
              <a:t>from</a:t>
            </a:r>
            <a:r>
              <a:rPr lang="fr-FR" dirty="0"/>
              <a:t>("hello");</a:t>
            </a:r>
            <a:endParaRPr lang="fr-FR" dirty="0">
              <a:cs typeface="Calibri"/>
            </a:endParaRPr>
          </a:p>
          <a:p>
            <a:r>
              <a:rPr lang="fr-FR" dirty="0"/>
              <a:t>  </a:t>
            </a:r>
          </a:p>
          <a:p>
            <a:r>
              <a:rPr lang="fr-FR" dirty="0"/>
              <a:t>  change(s);</a:t>
            </a:r>
            <a:endParaRPr lang="fr-FR" dirty="0">
              <a:cs typeface="Calibri"/>
            </a:endParaRPr>
          </a:p>
          <a:p>
            <a:r>
              <a:rPr lang="fr-FR" dirty="0"/>
              <a:t>  </a:t>
            </a:r>
            <a:endParaRPr lang="fr-FR" dirty="0">
              <a:cs typeface="Calibri"/>
            </a:endParaRPr>
          </a:p>
          <a:p>
            <a:r>
              <a:rPr lang="fr-FR" dirty="0"/>
              <a:t>  </a:t>
            </a:r>
            <a:r>
              <a:rPr lang="fr-FR" dirty="0" err="1"/>
              <a:t>println</a:t>
            </a:r>
            <a:r>
              <a:rPr lang="fr-FR" dirty="0"/>
              <a:t>!("{}",s); --&gt; </a:t>
            </a:r>
            <a:r>
              <a:rPr lang="fr-FR" dirty="0" err="1"/>
              <a:t>Err</a:t>
            </a:r>
            <a:r>
              <a:rPr lang="fr-FR" dirty="0"/>
              <a:t>: s </a:t>
            </a:r>
            <a:r>
              <a:rPr lang="fr-FR" dirty="0" err="1"/>
              <a:t>moved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change</a:t>
            </a:r>
            <a:endParaRPr lang="fr-FR" dirty="0">
              <a:cs typeface="Calibri"/>
            </a:endParaRPr>
          </a:p>
          <a:p>
            <a:r>
              <a:rPr lang="fr-FR" dirty="0"/>
              <a:t>}</a:t>
            </a:r>
            <a:endParaRPr lang="fr-FR" dirty="0">
              <a:cs typeface="Calibri"/>
            </a:endParaRPr>
          </a:p>
          <a:p>
            <a:r>
              <a:rPr lang="fr-FR" dirty="0"/>
              <a:t> </a:t>
            </a:r>
            <a:endParaRPr lang="fr-FR" dirty="0">
              <a:cs typeface="Calibri"/>
            </a:endParaRPr>
          </a:p>
          <a:p>
            <a:r>
              <a:rPr lang="fr-FR" dirty="0" err="1"/>
              <a:t>fn</a:t>
            </a:r>
            <a:r>
              <a:rPr lang="fr-FR" dirty="0"/>
              <a:t> change(</a:t>
            </a:r>
            <a:r>
              <a:rPr lang="fr-FR" dirty="0" err="1"/>
              <a:t>some_string</a:t>
            </a:r>
            <a:r>
              <a:rPr lang="fr-FR" dirty="0"/>
              <a:t>: String) { --&gt; </a:t>
            </a:r>
            <a:r>
              <a:rPr lang="fr-FR" dirty="0" err="1"/>
              <a:t>takes</a:t>
            </a:r>
            <a:r>
              <a:rPr lang="fr-FR" dirty="0"/>
              <a:t> </a:t>
            </a:r>
            <a:r>
              <a:rPr lang="fr-FR" dirty="0" err="1"/>
              <a:t>wonership</a:t>
            </a:r>
            <a:r>
              <a:rPr lang="fr-FR" dirty="0"/>
              <a:t> of the value</a:t>
            </a:r>
            <a:endParaRPr lang="fr-FR" dirty="0">
              <a:cs typeface="Calibri"/>
            </a:endParaRPr>
          </a:p>
          <a:p>
            <a:r>
              <a:rPr lang="fr-FR" dirty="0"/>
              <a:t>  </a:t>
            </a:r>
            <a:r>
              <a:rPr lang="fr-FR" dirty="0" err="1"/>
              <a:t>some_strin</a:t>
            </a:r>
            <a:endParaRPr lang="fr-FR" dirty="0" err="1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62240-2D7A-4714-B27C-1C320250D66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894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62240-2D7A-4714-B27C-1C320250D66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219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62240-2D7A-4714-B27C-1C320250D668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76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62240-2D7A-4714-B27C-1C320250D668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108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7460AC-E028-4760-8F9E-E921FCF66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ECD06B-C527-4B16-8018-2B241008A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fr-F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3E2642-E78E-480B-AF7D-3FAE59709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09FE7-B2E7-45D9-AAF7-24C7E488FA24}" type="datetime1">
              <a:rPr lang="fr-FR" smtClean="0"/>
              <a:t>21/11/2021</a:t>
            </a:fld>
            <a:endParaRPr lang="fr-F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CF86CF-FEB3-4FF8-B7E2-2F968492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734D68-7FE5-455B-857C-D6527844E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1F34-3F22-4E91-98FD-F2FAF7BE0FD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651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88C074-3273-4340-85B4-FA116EA2E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DF7AB17-683C-446C-90F7-30A2677BC7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2DFFD8-2085-42A5-A99A-C465A42CA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2EA5F-3684-4BDF-9E63-24421D9EECEB}" type="datetime1">
              <a:rPr lang="fr-FR" smtClean="0"/>
              <a:t>21/11/2021</a:t>
            </a:fld>
            <a:endParaRPr lang="fr-F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1BA8C6-D735-473C-ABA3-CE187693D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1E06CB-BB86-47EF-99A1-E89075C1D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1F34-3F22-4E91-98FD-F2FAF7BE0FD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43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D131791-C1DC-4030-9F4E-2772C15697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CE64C73-B627-4F8A-924E-EB9E4A6B6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D9684A-0C61-4717-9914-E04D05447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DC40-D120-4AB4-A1B5-7F5FB98479EF}" type="datetime1">
              <a:rPr lang="fr-FR" smtClean="0"/>
              <a:t>21/11/2021</a:t>
            </a:fld>
            <a:endParaRPr lang="fr-F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E90F0C-6C4A-4280-837C-643E443BB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EB16E3-1CC9-4424-A0EC-C7B56BB6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1F34-3F22-4E91-98FD-F2FAF7BE0FD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379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59" y="273600"/>
            <a:ext cx="10972597" cy="11449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2200" b="0" strike="noStrike" spc="-1">
              <a:latin typeface="Arial" panose="020B0604020202020204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609459" y="1604700"/>
            <a:ext cx="10972597" cy="39774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1600" b="0" strike="noStrike" spc="-1"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2665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2F09D8-1C3B-4752-A770-756A5C3A0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841FD3-21EE-46CB-B716-1CC10C19B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D049F1-7CD1-40DE-B40A-ACDFF33F6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EEEB-C633-4493-BE58-A6CFF4A45B4F}" type="datetime1">
              <a:rPr lang="fr-FR" smtClean="0"/>
              <a:t>21/11/2021</a:t>
            </a:fld>
            <a:endParaRPr lang="fr-F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AF6450-E96A-49D0-B34B-357C084A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020001-6196-4B54-A929-329E9CDF9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1F34-3F22-4E91-98FD-F2FAF7BE0FD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23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3F6D08-4AAE-4B29-9F45-36CAF8823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FDA5B8-B1EA-4373-B1FF-D593D19D9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30B5E0-F74E-4B10-BBD5-7DC188940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A4C10-1360-4BD3-B650-2BFBF64BBE99}" type="datetime1">
              <a:rPr lang="fr-FR" smtClean="0"/>
              <a:t>21/11/2021</a:t>
            </a:fld>
            <a:endParaRPr lang="fr-F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A51073-4025-4E12-8DF2-994910D53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531F14-02E1-49C2-B384-78B22F447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1F34-3F22-4E91-98FD-F2FAF7BE0FD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8110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3A45F1-E71F-46B0-9BAD-99464D617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577039-49F1-4A46-84E9-6BD9DA90A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99499F-F935-4E58-97E6-5BF0FFE2C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D45768E-B423-47F9-97B0-66954F1FF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FCC6B-8AB3-4F04-A209-D8DACA079E87}" type="datetime1">
              <a:rPr lang="fr-FR" smtClean="0"/>
              <a:t>21/11/2021</a:t>
            </a:fld>
            <a:endParaRPr lang="fr-F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9B579AC-C1CF-45BD-98D4-068577730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050FA1-CCCC-4473-9281-0E0184347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1F34-3F22-4E91-98FD-F2FAF7BE0FD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905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6DF245-37D4-4CA3-B47B-458F9A335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E15857-9A19-48E7-9061-D7215B87E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93B06A-F8C1-494B-A1A9-1C40CF45A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B16A27-BB5F-4FD9-AE2A-A23988C046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88BFF26-7C76-40EC-B61C-AA2C539862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CEFA530-041F-4BCD-87D1-B99749F45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8101-7678-4FA8-84CC-E49FD954C54F}" type="datetime1">
              <a:rPr lang="fr-FR" smtClean="0"/>
              <a:t>21/11/2021</a:t>
            </a:fld>
            <a:endParaRPr lang="fr-F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E1FC728-5772-4726-97AB-614C76AB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5169F43-E067-489D-8E4A-7820556EE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1F34-3F22-4E91-98FD-F2FAF7BE0FD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76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C6F7B-0B99-433C-A66E-3A42CBCA2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0477CC-7DAC-4F1E-BC31-7DE4B1A69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7C275-DAE7-47C0-8043-6CBAAA50F36C}" type="datetime1">
              <a:rPr lang="fr-FR" smtClean="0"/>
              <a:t>21/11/2021</a:t>
            </a:fld>
            <a:endParaRPr lang="fr-F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B2EEC9-8F39-4E42-A07E-6E65A1250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2B8E202-F535-4ACB-B25E-065396EDD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1F34-3F22-4E91-98FD-F2FAF7BE0FD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14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7E7B9A-9423-4DBF-BCAA-762DE259B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51D02-A6D7-4568-871D-61B6AFE031EB}" type="datetime1">
              <a:rPr lang="fr-FR" smtClean="0"/>
              <a:t>21/11/2021</a:t>
            </a:fld>
            <a:endParaRPr lang="fr-F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32AA49B-6644-438C-9D49-2C605298A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6051841-988C-4823-A31B-9061DB06E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1F34-3F22-4E91-98FD-F2FAF7BE0FD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85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16F3AE-35A7-424C-8C87-7F95CC0F4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0D401A-85E6-46DF-BAE1-282DF204E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D46EAA-D065-4AE8-9D3A-85FD23732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6FE88D-E154-44CE-B82C-F41738F8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2118-53BF-48DD-BF26-C82AB62B2B9D}" type="datetime1">
              <a:rPr lang="fr-FR" smtClean="0"/>
              <a:t>21/11/2021</a:t>
            </a:fld>
            <a:endParaRPr lang="fr-F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D02D0F-D2C7-46F5-B602-1EC8B13F9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4257E2-DC0D-486C-8B42-D7D8D3B7F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1F34-3F22-4E91-98FD-F2FAF7BE0FD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016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9E2BFC-1740-4025-902B-6D84C7155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B583447-2EC8-4856-90A6-42EDF9933B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EA4CE6-DDCA-4E1D-ABEE-4FE825699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34D1E40-9BC7-4205-AFDB-3A824D6F4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8B25-98A4-49D8-B13F-121CAE04ACB4}" type="datetime1">
              <a:rPr lang="fr-FR" smtClean="0"/>
              <a:t>21/11/2021</a:t>
            </a:fld>
            <a:endParaRPr lang="fr-F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0BBC3A-AAAF-4DA5-A17F-802F96B4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D2BAD7-1530-4CF7-AC0C-DB4CA96E4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1F34-3F22-4E91-98FD-F2FAF7BE0FD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855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0836680-52AF-47E9-B231-4E280A277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fr-F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6D7C88-713F-4EB4-87EE-C15EF352E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fr-F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38D5C2-947F-4FA1-A1CE-41E51812C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8482F-D09F-432D-ADCF-7563693BC365}" type="datetime1">
              <a:rPr lang="fr-FR" smtClean="0"/>
              <a:t>21/11/2021</a:t>
            </a:fld>
            <a:endParaRPr lang="fr-F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8B542D-876F-4A8D-9053-E506635BB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87F1F4-81FE-4779-9C34-E679564EA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B1F34-3F22-4E91-98FD-F2FAF7BE0FD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350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crates.io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hyperlink" Target="https://github.com/rust-lang/rustling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rust-lang.org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age 1" descr="Carte mère"/>
          <p:cNvPicPr/>
          <p:nvPr/>
        </p:nvPicPr>
        <p:blipFill>
          <a:blip r:embed="rId2"/>
          <a:srcRect t="19" b="19"/>
          <a:stretch>
            <a:fillRect/>
          </a:stretch>
        </p:blipFill>
        <p:spPr>
          <a:xfrm>
            <a:off x="1588" y="-230910"/>
            <a:ext cx="12190412" cy="7088909"/>
          </a:xfrm>
          <a:prstGeom prst="rect">
            <a:avLst/>
          </a:prstGeom>
          <a:ln w="0"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7DA5D50E-5457-49FF-9DD6-AC90F0BD109C}"/>
              </a:ext>
            </a:extLst>
          </p:cNvPr>
          <p:cNvSpPr/>
          <p:nvPr/>
        </p:nvSpPr>
        <p:spPr>
          <a:xfrm>
            <a:off x="0" y="-230910"/>
            <a:ext cx="12192000" cy="7088909"/>
          </a:xfrm>
          <a:prstGeom prst="rect">
            <a:avLst/>
          </a:prstGeom>
          <a:solidFill>
            <a:srgbClr val="445469">
              <a:alpha val="8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TextBox 7"/>
          <p:cNvSpPr/>
          <p:nvPr/>
        </p:nvSpPr>
        <p:spPr>
          <a:xfrm>
            <a:off x="4689082" y="4102380"/>
            <a:ext cx="2834772" cy="61482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45000" tIns="22500" rIns="45000" bIns="22500" anchor="t">
            <a:spAutoFit/>
          </a:bodyPr>
          <a:lstStyle/>
          <a:p>
            <a:pPr algn="ctr">
              <a:lnSpc>
                <a:spcPct val="100000"/>
              </a:lnSpc>
            </a:pPr>
            <a:endParaRPr lang="fr-FR" sz="900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lang="en-US" sz="1400" spc="293" dirty="0">
                <a:solidFill>
                  <a:srgbClr val="FFFFFF"/>
                </a:solidFill>
                <a:latin typeface="Montserrat Ultra Light"/>
                <a:ea typeface="Montserrat Ultra Light"/>
              </a:rPr>
              <a:t>Joel IMBERGAMO GUASCH</a:t>
            </a:r>
            <a:endParaRPr lang="fr-FR" sz="1400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</a:pPr>
            <a:endParaRPr lang="fr-FR" sz="1400" spc="-1" dirty="0">
              <a:latin typeface="Arial" panose="020B0604020202020204"/>
            </a:endParaRPr>
          </a:p>
        </p:txBody>
      </p:sp>
      <p:pic>
        <p:nvPicPr>
          <p:cNvPr id="155" name="Imag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63868" y="117000"/>
            <a:ext cx="1457460" cy="1457460"/>
          </a:xfrm>
          <a:prstGeom prst="rect">
            <a:avLst/>
          </a:prstGeom>
          <a:ln w="0">
            <a:noFill/>
          </a:ln>
        </p:spPr>
      </p:pic>
      <p:sp>
        <p:nvSpPr>
          <p:cNvPr id="156" name="TextBox 8"/>
          <p:cNvSpPr/>
          <p:nvPr/>
        </p:nvSpPr>
        <p:spPr>
          <a:xfrm>
            <a:off x="402808" y="1779840"/>
            <a:ext cx="11410380" cy="1199602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45000" tIns="22500" rIns="45000" bIns="225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7500" b="1" spc="293" dirty="0">
                <a:solidFill>
                  <a:srgbClr val="FFFFFF"/>
                </a:solidFill>
                <a:latin typeface="Montserrat"/>
                <a:ea typeface="Montserrat"/>
              </a:rPr>
              <a:t>Rust</a:t>
            </a:r>
            <a:endParaRPr lang="fr-FR" sz="7500" spc="-1" dirty="0">
              <a:latin typeface="Arial" panose="020B0604020202020204"/>
            </a:endParaRPr>
          </a:p>
        </p:txBody>
      </p:sp>
      <p:pic>
        <p:nvPicPr>
          <p:cNvPr id="157" name="Image 14" descr="Une image contenant texte, clipart&#10;&#10;Description générée automatiquement"/>
          <p:cNvPicPr/>
          <p:nvPr/>
        </p:nvPicPr>
        <p:blipFill>
          <a:blip r:embed="rId4"/>
          <a:stretch>
            <a:fillRect/>
          </a:stretch>
        </p:blipFill>
        <p:spPr>
          <a:xfrm>
            <a:off x="10126948" y="6335460"/>
            <a:ext cx="1960560" cy="424980"/>
          </a:xfrm>
          <a:prstGeom prst="rect">
            <a:avLst/>
          </a:prstGeom>
          <a:ln w="0">
            <a:noFill/>
          </a:ln>
        </p:spPr>
      </p:pic>
      <p:pic>
        <p:nvPicPr>
          <p:cNvPr id="158" name="Picture 157"/>
          <p:cNvPicPr/>
          <p:nvPr/>
        </p:nvPicPr>
        <p:blipFill>
          <a:blip r:embed="rId5"/>
          <a:stretch>
            <a:fillRect/>
          </a:stretch>
        </p:blipFill>
        <p:spPr>
          <a:xfrm>
            <a:off x="5241028" y="2700000"/>
            <a:ext cx="1709100" cy="17091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4">
            <a:extLst>
              <a:ext uri="{FF2B5EF4-FFF2-40B4-BE49-F238E27FC236}">
                <a16:creationId xmlns:a16="http://schemas.microsoft.com/office/drawing/2014/main" id="{A943362F-53F0-4F0B-9894-43DAF6305F72}"/>
              </a:ext>
            </a:extLst>
          </p:cNvPr>
          <p:cNvSpPr/>
          <p:nvPr/>
        </p:nvSpPr>
        <p:spPr>
          <a:xfrm>
            <a:off x="5228215" y="0"/>
            <a:ext cx="6962198" cy="6858000"/>
          </a:xfrm>
          <a:prstGeom prst="parallelogram">
            <a:avLst>
              <a:gd name="adj" fmla="val 347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TextBox 30"/>
          <p:cNvSpPr/>
          <p:nvPr/>
        </p:nvSpPr>
        <p:spPr>
          <a:xfrm>
            <a:off x="461520" y="736560"/>
            <a:ext cx="6096000" cy="65310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000" tIns="22500" rIns="45000" bIns="22500" anchor="t">
            <a:spAutoFit/>
          </a:bodyPr>
          <a:lstStyle/>
          <a:p>
            <a:pPr>
              <a:lnSpc>
                <a:spcPts val="5000"/>
              </a:lnSpc>
            </a:pPr>
            <a:r>
              <a:rPr lang="fr-FR" sz="4000" b="1" spc="-1" dirty="0">
                <a:solidFill>
                  <a:srgbClr val="C00000"/>
                </a:solidFill>
                <a:latin typeface="Montserrat Bold"/>
              </a:rPr>
              <a:t>Types Basiques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0A20366-18D9-428D-8075-6C998391D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20" y="1779587"/>
            <a:ext cx="4270742" cy="292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F8D6655-6303-4EF6-9691-04A2A27613BC}"/>
              </a:ext>
            </a:extLst>
          </p:cNvPr>
          <p:cNvSpPr txBox="1"/>
          <p:nvPr/>
        </p:nvSpPr>
        <p:spPr>
          <a:xfrm>
            <a:off x="5864514" y="3968802"/>
            <a:ext cx="50082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/>
              <a:t>Ce n’est pas nécessaire d’écrire tous les types, Rust essaye de les compléter pour toi.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622EC16-5961-4AFC-AA0A-2B78F15DE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1F34-3F22-4E91-98FD-F2FAF7BE0FDC}" type="slidenum">
              <a:rPr lang="fr-FR" smtClean="0"/>
              <a:t>10</a:t>
            </a:fld>
            <a:endParaRPr lang="fr-FR"/>
          </a:p>
        </p:txBody>
      </p:sp>
      <p:pic>
        <p:nvPicPr>
          <p:cNvPr id="4" name="Imagen 4" descr="Texto&#10;&#10;Descripción generada automáticamente">
            <a:extLst>
              <a:ext uri="{FF2B5EF4-FFF2-40B4-BE49-F238E27FC236}">
                <a16:creationId xmlns:a16="http://schemas.microsoft.com/office/drawing/2014/main" id="{BEC73081-4CF1-41FB-9148-84EC2A63F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471" y="681222"/>
            <a:ext cx="5246914" cy="408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74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4">
            <a:extLst>
              <a:ext uri="{FF2B5EF4-FFF2-40B4-BE49-F238E27FC236}">
                <a16:creationId xmlns:a16="http://schemas.microsoft.com/office/drawing/2014/main" id="{A943362F-53F0-4F0B-9894-43DAF6305F72}"/>
              </a:ext>
            </a:extLst>
          </p:cNvPr>
          <p:cNvSpPr/>
          <p:nvPr/>
        </p:nvSpPr>
        <p:spPr>
          <a:xfrm>
            <a:off x="5228215" y="-8467"/>
            <a:ext cx="6962198" cy="6858000"/>
          </a:xfrm>
          <a:prstGeom prst="parallelogram">
            <a:avLst>
              <a:gd name="adj" fmla="val 347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TextBox 30"/>
          <p:cNvSpPr/>
          <p:nvPr/>
        </p:nvSpPr>
        <p:spPr>
          <a:xfrm>
            <a:off x="461520" y="736560"/>
            <a:ext cx="6096000" cy="65310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000" tIns="22500" rIns="45000" bIns="22500" anchor="t">
            <a:spAutoFit/>
          </a:bodyPr>
          <a:lstStyle/>
          <a:p>
            <a:pPr>
              <a:lnSpc>
                <a:spcPts val="5000"/>
              </a:lnSpc>
            </a:pPr>
            <a:r>
              <a:rPr lang="fr-FR" sz="4000" b="1" spc="-1" dirty="0">
                <a:solidFill>
                  <a:srgbClr val="C00000"/>
                </a:solidFill>
                <a:latin typeface="Montserrat Bold"/>
              </a:rPr>
              <a:t>Types composés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3DF250A-D061-4802-A8EE-CF31B69A7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271101"/>
            <a:ext cx="5742517" cy="385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6A489037-2DE8-421B-A8BC-B8C91F143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903" y="1389634"/>
            <a:ext cx="5415464" cy="429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C2F8A42-87F2-413D-9D50-8774094D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1F34-3F22-4E91-98FD-F2FAF7BE0FDC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353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4">
            <a:extLst>
              <a:ext uri="{FF2B5EF4-FFF2-40B4-BE49-F238E27FC236}">
                <a16:creationId xmlns:a16="http://schemas.microsoft.com/office/drawing/2014/main" id="{A943362F-53F0-4F0B-9894-43DAF6305F72}"/>
              </a:ext>
            </a:extLst>
          </p:cNvPr>
          <p:cNvSpPr/>
          <p:nvPr/>
        </p:nvSpPr>
        <p:spPr>
          <a:xfrm>
            <a:off x="5228215" y="-8467"/>
            <a:ext cx="6962198" cy="6858000"/>
          </a:xfrm>
          <a:prstGeom prst="parallelogram">
            <a:avLst>
              <a:gd name="adj" fmla="val 347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TextBox 30"/>
          <p:cNvSpPr/>
          <p:nvPr/>
        </p:nvSpPr>
        <p:spPr>
          <a:xfrm>
            <a:off x="461520" y="736560"/>
            <a:ext cx="6096000" cy="65310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000" tIns="22500" rIns="45000" bIns="22500" anchor="t">
            <a:spAutoFit/>
          </a:bodyPr>
          <a:lstStyle/>
          <a:p>
            <a:pPr>
              <a:lnSpc>
                <a:spcPts val="5000"/>
              </a:lnSpc>
            </a:pPr>
            <a:r>
              <a:rPr lang="fr-FR" sz="4000" b="1" spc="-1" dirty="0">
                <a:solidFill>
                  <a:srgbClr val="C00000"/>
                </a:solidFill>
                <a:latin typeface="Montserrat" panose="00000500000000000000" pitchFamily="2" charset="0"/>
              </a:rPr>
              <a:t>Fonctions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DC97346-5F14-468A-B011-77333FD1F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106348"/>
            <a:ext cx="6027209" cy="501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91B9FE2-8F8D-4767-B949-AED6D0BCA0C0}"/>
              </a:ext>
            </a:extLst>
          </p:cNvPr>
          <p:cNvSpPr txBox="1"/>
          <p:nvPr/>
        </p:nvSpPr>
        <p:spPr>
          <a:xfrm>
            <a:off x="594255" y="5583787"/>
            <a:ext cx="3556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latin typeface="Montserrat" panose="00000500000000000000" pitchFamily="2" charset="0"/>
              </a:rPr>
              <a:t>Le return est optionnel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A93E431-8A66-4453-B940-05098B910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1F34-3F22-4E91-98FD-F2FAF7BE0FDC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851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4">
            <a:extLst>
              <a:ext uri="{FF2B5EF4-FFF2-40B4-BE49-F238E27FC236}">
                <a16:creationId xmlns:a16="http://schemas.microsoft.com/office/drawing/2014/main" id="{A943362F-53F0-4F0B-9894-43DAF6305F72}"/>
              </a:ext>
            </a:extLst>
          </p:cNvPr>
          <p:cNvSpPr/>
          <p:nvPr/>
        </p:nvSpPr>
        <p:spPr>
          <a:xfrm>
            <a:off x="5228215" y="-8467"/>
            <a:ext cx="6962198" cy="6858000"/>
          </a:xfrm>
          <a:prstGeom prst="parallelogram">
            <a:avLst>
              <a:gd name="adj" fmla="val 347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TextBox 30"/>
          <p:cNvSpPr/>
          <p:nvPr/>
        </p:nvSpPr>
        <p:spPr>
          <a:xfrm>
            <a:off x="461520" y="736560"/>
            <a:ext cx="6096000" cy="65310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000" tIns="22500" rIns="45000" bIns="22500" anchor="t">
            <a:spAutoFit/>
          </a:bodyPr>
          <a:lstStyle/>
          <a:p>
            <a:pPr>
              <a:lnSpc>
                <a:spcPts val="5000"/>
              </a:lnSpc>
            </a:pPr>
            <a:r>
              <a:rPr lang="fr-FR" sz="4000" b="1" spc="-1" dirty="0">
                <a:solidFill>
                  <a:srgbClr val="C00000"/>
                </a:solidFill>
                <a:latin typeface="Montserrat Bold"/>
              </a:rPr>
              <a:t>Structures de control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B572D6-0C6B-4FB1-9123-792530B09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20" y="1556809"/>
            <a:ext cx="5534468" cy="457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AEF1C8D-DE95-42D9-AA34-F656DE7DD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375" y="1556809"/>
            <a:ext cx="4871546" cy="456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2FBBFD0-B89C-4ECE-9D41-3AAED1670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1F34-3F22-4E91-98FD-F2FAF7BE0FD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823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4">
            <a:extLst>
              <a:ext uri="{FF2B5EF4-FFF2-40B4-BE49-F238E27FC236}">
                <a16:creationId xmlns:a16="http://schemas.microsoft.com/office/drawing/2014/main" id="{A943362F-53F0-4F0B-9894-43DAF6305F72}"/>
              </a:ext>
            </a:extLst>
          </p:cNvPr>
          <p:cNvSpPr/>
          <p:nvPr/>
        </p:nvSpPr>
        <p:spPr>
          <a:xfrm>
            <a:off x="5228215" y="-8467"/>
            <a:ext cx="6962198" cy="6858000"/>
          </a:xfrm>
          <a:prstGeom prst="parallelogram">
            <a:avLst>
              <a:gd name="adj" fmla="val 347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TextBox 30"/>
          <p:cNvSpPr/>
          <p:nvPr/>
        </p:nvSpPr>
        <p:spPr>
          <a:xfrm>
            <a:off x="461520" y="736560"/>
            <a:ext cx="6096000" cy="65310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000" tIns="22500" rIns="45000" bIns="22500" anchor="t">
            <a:spAutoFit/>
          </a:bodyPr>
          <a:lstStyle/>
          <a:p>
            <a:pPr>
              <a:lnSpc>
                <a:spcPts val="5000"/>
              </a:lnSpc>
            </a:pPr>
            <a:r>
              <a:rPr lang="fr-FR" sz="4000" b="1" spc="-1" dirty="0" err="1">
                <a:solidFill>
                  <a:srgbClr val="C00000"/>
                </a:solidFill>
                <a:latin typeface="Montserrat Bold"/>
              </a:rPr>
              <a:t>Guessing</a:t>
            </a:r>
            <a:r>
              <a:rPr lang="fr-FR" sz="4000" b="1" spc="-1" dirty="0">
                <a:solidFill>
                  <a:srgbClr val="C00000"/>
                </a:solidFill>
                <a:latin typeface="Montserrat Bold"/>
              </a:rPr>
              <a:t> </a:t>
            </a:r>
            <a:r>
              <a:rPr lang="fr-FR" sz="4000" b="1" spc="-1" dirty="0" err="1">
                <a:solidFill>
                  <a:srgbClr val="C00000"/>
                </a:solidFill>
                <a:latin typeface="Montserrat Bold"/>
              </a:rPr>
              <a:t>game</a:t>
            </a:r>
            <a:r>
              <a:rPr lang="fr-FR" sz="4000" b="1" spc="-1" dirty="0">
                <a:solidFill>
                  <a:srgbClr val="C00000"/>
                </a:solidFill>
                <a:latin typeface="Montserrat Bold"/>
              </a:rPr>
              <a:t>!</a:t>
            </a:r>
          </a:p>
        </p:txBody>
      </p:sp>
      <p:pic>
        <p:nvPicPr>
          <p:cNvPr id="3074" name="Picture 2" descr="Ferris The Crab Stickers | Redbubble">
            <a:extLst>
              <a:ext uri="{FF2B5EF4-FFF2-40B4-BE49-F238E27FC236}">
                <a16:creationId xmlns:a16="http://schemas.microsoft.com/office/drawing/2014/main" id="{F5C38F4B-659A-47AD-A2D1-C06209BD4A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t="21608" r="6338" b="24745"/>
          <a:stretch/>
        </p:blipFill>
        <p:spPr bwMode="auto">
          <a:xfrm>
            <a:off x="461520" y="2268070"/>
            <a:ext cx="4526914" cy="281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6469E67-73AC-428B-A78D-4E0DF0114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1F34-3F22-4E91-98FD-F2FAF7BE0FD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707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4">
            <a:extLst>
              <a:ext uri="{FF2B5EF4-FFF2-40B4-BE49-F238E27FC236}">
                <a16:creationId xmlns:a16="http://schemas.microsoft.com/office/drawing/2014/main" id="{A943362F-53F0-4F0B-9894-43DAF6305F72}"/>
              </a:ext>
            </a:extLst>
          </p:cNvPr>
          <p:cNvSpPr/>
          <p:nvPr/>
        </p:nvSpPr>
        <p:spPr>
          <a:xfrm>
            <a:off x="5228215" y="-8467"/>
            <a:ext cx="6962198" cy="6858000"/>
          </a:xfrm>
          <a:prstGeom prst="parallelogram">
            <a:avLst>
              <a:gd name="adj" fmla="val 347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TextBox 30"/>
          <p:cNvSpPr/>
          <p:nvPr/>
        </p:nvSpPr>
        <p:spPr>
          <a:xfrm>
            <a:off x="461520" y="736560"/>
            <a:ext cx="6096000" cy="65310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000" tIns="22500" rIns="45000" bIns="22500" anchor="t">
            <a:spAutoFit/>
          </a:bodyPr>
          <a:lstStyle/>
          <a:p>
            <a:pPr>
              <a:lnSpc>
                <a:spcPts val="5000"/>
              </a:lnSpc>
            </a:pPr>
            <a:r>
              <a:rPr lang="fr-FR" sz="4000" b="1" spc="-1" dirty="0" err="1">
                <a:solidFill>
                  <a:srgbClr val="C00000"/>
                </a:solidFill>
                <a:latin typeface="Montserrat Bold"/>
              </a:rPr>
              <a:t>Ownership</a:t>
            </a:r>
            <a:endParaRPr lang="fr-FR" sz="4000" b="1" spc="-1" dirty="0">
              <a:solidFill>
                <a:srgbClr val="C00000"/>
              </a:solidFill>
              <a:latin typeface="Montserrat Bold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FF65626-78B5-4997-A1C7-832EFB501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376187"/>
            <a:ext cx="6869534" cy="342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4" descr="Icono&#10;&#10;Descripción generada automáticamente">
            <a:extLst>
              <a:ext uri="{FF2B5EF4-FFF2-40B4-BE49-F238E27FC236}">
                <a16:creationId xmlns:a16="http://schemas.microsoft.com/office/drawing/2014/main" id="{82100921-05A6-4B63-A2F4-3D3578AC1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5396" y="3429000"/>
            <a:ext cx="1868709" cy="1248696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208457D-F491-4DDF-AAE9-D7C07F9D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1F34-3F22-4E91-98FD-F2FAF7BE0FDC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986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4">
            <a:extLst>
              <a:ext uri="{FF2B5EF4-FFF2-40B4-BE49-F238E27FC236}">
                <a16:creationId xmlns:a16="http://schemas.microsoft.com/office/drawing/2014/main" id="{A943362F-53F0-4F0B-9894-43DAF6305F72}"/>
              </a:ext>
            </a:extLst>
          </p:cNvPr>
          <p:cNvSpPr/>
          <p:nvPr/>
        </p:nvSpPr>
        <p:spPr>
          <a:xfrm>
            <a:off x="5228215" y="-8467"/>
            <a:ext cx="6962198" cy="6858000"/>
          </a:xfrm>
          <a:prstGeom prst="parallelogram">
            <a:avLst>
              <a:gd name="adj" fmla="val 347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TextBox 30"/>
          <p:cNvSpPr/>
          <p:nvPr/>
        </p:nvSpPr>
        <p:spPr>
          <a:xfrm>
            <a:off x="461520" y="736560"/>
            <a:ext cx="6096000" cy="65310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000" tIns="22500" rIns="45000" bIns="22500" anchor="t">
            <a:spAutoFit/>
          </a:bodyPr>
          <a:lstStyle/>
          <a:p>
            <a:pPr>
              <a:lnSpc>
                <a:spcPts val="5000"/>
              </a:lnSpc>
            </a:pPr>
            <a:r>
              <a:rPr lang="fr-FR" sz="4000" b="1" spc="-1" dirty="0">
                <a:solidFill>
                  <a:srgbClr val="C00000"/>
                </a:solidFill>
                <a:latin typeface="Montserrat Bold"/>
              </a:rPr>
              <a:t>Normes d’</a:t>
            </a:r>
            <a:r>
              <a:rPr lang="fr-FR" sz="4000" b="1" spc="-1" dirty="0" err="1">
                <a:solidFill>
                  <a:srgbClr val="C00000"/>
                </a:solidFill>
                <a:latin typeface="Montserrat Bold"/>
              </a:rPr>
              <a:t>Ownership</a:t>
            </a:r>
            <a:endParaRPr lang="fr-FR" sz="4000" b="1" spc="-1" dirty="0">
              <a:solidFill>
                <a:srgbClr val="C00000"/>
              </a:solidFill>
              <a:latin typeface="Montserrat Bold"/>
            </a:endParaRPr>
          </a:p>
        </p:txBody>
      </p:sp>
      <p:sp>
        <p:nvSpPr>
          <p:cNvPr id="8" name="ZoneTexte 3">
            <a:extLst>
              <a:ext uri="{FF2B5EF4-FFF2-40B4-BE49-F238E27FC236}">
                <a16:creationId xmlns:a16="http://schemas.microsoft.com/office/drawing/2014/main" id="{0B643609-A6B7-4F09-B272-EB418985DE01}"/>
              </a:ext>
            </a:extLst>
          </p:cNvPr>
          <p:cNvSpPr txBox="1"/>
          <p:nvPr/>
        </p:nvSpPr>
        <p:spPr>
          <a:xfrm>
            <a:off x="461520" y="1566366"/>
            <a:ext cx="602484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Char char="-"/>
            </a:pPr>
            <a:r>
              <a:rPr lang="fr-FR" sz="2500" b="1" dirty="0">
                <a:latin typeface="Montserrat" panose="00000500000000000000" pitchFamily="2" charset="0"/>
              </a:rPr>
              <a:t>Pour chaque valeur il existe une variable qu’on appelle le propriétaire</a:t>
            </a:r>
          </a:p>
          <a:p>
            <a:pPr marL="228600" indent="-228600">
              <a:buFontTx/>
              <a:buChar char="-"/>
            </a:pPr>
            <a:r>
              <a:rPr lang="fr-FR" sz="2500" b="1" dirty="0">
                <a:latin typeface="Montserrat" panose="00000500000000000000" pitchFamily="2" charset="0"/>
              </a:rPr>
              <a:t>Une valeur ne peux avoir qu’un propriétaire à la fois</a:t>
            </a:r>
          </a:p>
          <a:p>
            <a:pPr marL="228600" indent="-228600">
              <a:buFontTx/>
              <a:buChar char="-"/>
            </a:pPr>
            <a:r>
              <a:rPr lang="fr-FR" sz="2500" b="1" dirty="0">
                <a:latin typeface="Montserrat" panose="00000500000000000000" pitchFamily="2" charset="0"/>
              </a:rPr>
              <a:t>Quand le propriétaire sort de son scope la valeur est supprimée.</a:t>
            </a:r>
          </a:p>
          <a:p>
            <a:pPr marL="228600" indent="-228600">
              <a:buFontTx/>
              <a:buChar char="-"/>
            </a:pPr>
            <a:endParaRPr lang="fr-FR" sz="1500" dirty="0">
              <a:latin typeface="Montserrat" panose="00000500000000000000" pitchFamily="2" charset="0"/>
            </a:endParaRPr>
          </a:p>
          <a:p>
            <a:pPr marL="228600" indent="-228600">
              <a:buFontTx/>
              <a:buChar char="-"/>
            </a:pPr>
            <a:endParaRPr lang="fr-FR" sz="1500" dirty="0">
              <a:latin typeface="Montserrat" panose="00000500000000000000" pitchFamily="2" charset="0"/>
            </a:endParaRPr>
          </a:p>
          <a:p>
            <a:pPr marL="228600" indent="-228600">
              <a:buFontTx/>
              <a:buChar char="-"/>
            </a:pPr>
            <a:endParaRPr lang="fr-FR" sz="1500" dirty="0">
              <a:latin typeface="Montserrat" panose="00000500000000000000" pitchFamily="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3C4926F-4DD4-46AF-8E75-50A83F718DE5}"/>
              </a:ext>
            </a:extLst>
          </p:cNvPr>
          <p:cNvSpPr/>
          <p:nvPr/>
        </p:nvSpPr>
        <p:spPr>
          <a:xfrm>
            <a:off x="328159" y="1482390"/>
            <a:ext cx="6158204" cy="2912329"/>
          </a:xfrm>
          <a:prstGeom prst="rect">
            <a:avLst/>
          </a:prstGeom>
          <a:noFill/>
          <a:ln w="254000">
            <a:solidFill>
              <a:srgbClr val="FFFF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C62E49C-CBB5-4774-8BEE-3B557F65F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1F34-3F22-4E91-98FD-F2FAF7BE0FD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9030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4">
            <a:extLst>
              <a:ext uri="{FF2B5EF4-FFF2-40B4-BE49-F238E27FC236}">
                <a16:creationId xmlns:a16="http://schemas.microsoft.com/office/drawing/2014/main" id="{A943362F-53F0-4F0B-9894-43DAF6305F72}"/>
              </a:ext>
            </a:extLst>
          </p:cNvPr>
          <p:cNvSpPr/>
          <p:nvPr/>
        </p:nvSpPr>
        <p:spPr>
          <a:xfrm>
            <a:off x="5228215" y="-8467"/>
            <a:ext cx="6962198" cy="6858000"/>
          </a:xfrm>
          <a:prstGeom prst="parallelogram">
            <a:avLst>
              <a:gd name="adj" fmla="val 347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TextBox 30"/>
          <p:cNvSpPr/>
          <p:nvPr/>
        </p:nvSpPr>
        <p:spPr>
          <a:xfrm>
            <a:off x="461520" y="736560"/>
            <a:ext cx="6096000" cy="65310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000" tIns="22500" rIns="45000" bIns="22500" anchor="t">
            <a:spAutoFit/>
          </a:bodyPr>
          <a:lstStyle/>
          <a:p>
            <a:pPr>
              <a:lnSpc>
                <a:spcPts val="5000"/>
              </a:lnSpc>
            </a:pPr>
            <a:r>
              <a:rPr lang="fr-FR" sz="4000" b="1" spc="-1" dirty="0">
                <a:solidFill>
                  <a:srgbClr val="C00000"/>
                </a:solidFill>
                <a:latin typeface="Montserrat Bold"/>
              </a:rPr>
              <a:t>Normes d’</a:t>
            </a:r>
            <a:r>
              <a:rPr lang="fr-FR" sz="4000" b="1" spc="-1" dirty="0" err="1">
                <a:solidFill>
                  <a:srgbClr val="C00000"/>
                </a:solidFill>
                <a:latin typeface="Montserrat Bold"/>
              </a:rPr>
              <a:t>Ownership</a:t>
            </a:r>
            <a:endParaRPr lang="fr-FR" sz="4000" b="1" spc="-1" dirty="0">
              <a:solidFill>
                <a:srgbClr val="C00000"/>
              </a:solidFill>
              <a:latin typeface="Montserrat Bold"/>
            </a:endParaRPr>
          </a:p>
        </p:txBody>
      </p:sp>
      <p:sp>
        <p:nvSpPr>
          <p:cNvPr id="8" name="ZoneTexte 3">
            <a:extLst>
              <a:ext uri="{FF2B5EF4-FFF2-40B4-BE49-F238E27FC236}">
                <a16:creationId xmlns:a16="http://schemas.microsoft.com/office/drawing/2014/main" id="{0B643609-A6B7-4F09-B272-EB418985DE01}"/>
              </a:ext>
            </a:extLst>
          </p:cNvPr>
          <p:cNvSpPr txBox="1"/>
          <p:nvPr/>
        </p:nvSpPr>
        <p:spPr>
          <a:xfrm>
            <a:off x="461520" y="1566366"/>
            <a:ext cx="602484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Char char="-"/>
            </a:pPr>
            <a:r>
              <a:rPr lang="fr-FR" sz="1500" dirty="0">
                <a:latin typeface="Montserrat" panose="00000500000000000000" pitchFamily="2" charset="0"/>
              </a:rPr>
              <a:t>Pour chaque valeur on ne peux avoir qu’un de ces cas au même temps:</a:t>
            </a:r>
          </a:p>
          <a:p>
            <a:pPr lvl="1" indent="-228600">
              <a:buFontTx/>
              <a:buChar char="-"/>
            </a:pPr>
            <a:r>
              <a:rPr lang="fr-FR" sz="1500" dirty="0">
                <a:latin typeface="Montserrat" panose="00000500000000000000" pitchFamily="2" charset="0"/>
              </a:rPr>
              <a:t>La variable propriétaire</a:t>
            </a:r>
          </a:p>
          <a:p>
            <a:pPr lvl="1" indent="-228600">
              <a:buFontTx/>
              <a:buChar char="-"/>
            </a:pPr>
            <a:r>
              <a:rPr lang="fr-FR" sz="1500" dirty="0">
                <a:latin typeface="Montserrat" panose="00000500000000000000" pitchFamily="2" charset="0"/>
              </a:rPr>
              <a:t>Une référence en droit d’écriture</a:t>
            </a:r>
          </a:p>
          <a:p>
            <a:pPr lvl="1" indent="-228600">
              <a:buFontTx/>
              <a:buChar char="-"/>
            </a:pPr>
            <a:r>
              <a:rPr lang="fr-FR" sz="1500" dirty="0">
                <a:latin typeface="Montserrat" panose="00000500000000000000" pitchFamily="2" charset="0"/>
              </a:rPr>
              <a:t>Plusieurs références en lecture</a:t>
            </a:r>
          </a:p>
          <a:p>
            <a:endParaRPr lang="fr-FR" sz="1500" dirty="0">
              <a:latin typeface="Montserrat" panose="00000500000000000000" pitchFamily="2" charset="0"/>
            </a:endParaRPr>
          </a:p>
          <a:p>
            <a:pPr marL="228600" indent="-228600">
              <a:buFontTx/>
              <a:buChar char="-"/>
            </a:pPr>
            <a:endParaRPr lang="fr-FR" sz="1500" dirty="0">
              <a:latin typeface="Montserrat" panose="00000500000000000000" pitchFamily="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3C4926F-4DD4-46AF-8E75-50A83F718DE5}"/>
              </a:ext>
            </a:extLst>
          </p:cNvPr>
          <p:cNvSpPr/>
          <p:nvPr/>
        </p:nvSpPr>
        <p:spPr>
          <a:xfrm>
            <a:off x="328159" y="1482390"/>
            <a:ext cx="6158204" cy="1661994"/>
          </a:xfrm>
          <a:prstGeom prst="rect">
            <a:avLst/>
          </a:prstGeom>
          <a:noFill/>
          <a:ln w="254000">
            <a:solidFill>
              <a:srgbClr val="FFFF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90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83AA7B4-3CF0-43E5-95E6-57B1A537E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1F34-3F22-4E91-98FD-F2FAF7BE0FD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585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4">
            <a:extLst>
              <a:ext uri="{FF2B5EF4-FFF2-40B4-BE49-F238E27FC236}">
                <a16:creationId xmlns:a16="http://schemas.microsoft.com/office/drawing/2014/main" id="{A943362F-53F0-4F0B-9894-43DAF6305F72}"/>
              </a:ext>
            </a:extLst>
          </p:cNvPr>
          <p:cNvSpPr/>
          <p:nvPr/>
        </p:nvSpPr>
        <p:spPr>
          <a:xfrm>
            <a:off x="5228215" y="-8467"/>
            <a:ext cx="6962198" cy="6858000"/>
          </a:xfrm>
          <a:prstGeom prst="parallelogram">
            <a:avLst>
              <a:gd name="adj" fmla="val 347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TextBox 30"/>
          <p:cNvSpPr/>
          <p:nvPr/>
        </p:nvSpPr>
        <p:spPr>
          <a:xfrm>
            <a:off x="461520" y="736560"/>
            <a:ext cx="6096000" cy="65310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000" tIns="22500" rIns="45000" bIns="22500" anchor="t">
            <a:spAutoFit/>
          </a:bodyPr>
          <a:lstStyle/>
          <a:p>
            <a:pPr>
              <a:lnSpc>
                <a:spcPts val="5000"/>
              </a:lnSpc>
            </a:pPr>
            <a:r>
              <a:rPr lang="fr-FR" sz="4000" b="1" spc="-1" dirty="0">
                <a:solidFill>
                  <a:srgbClr val="C00000"/>
                </a:solidFill>
                <a:latin typeface="Montserrat Bold"/>
              </a:rPr>
              <a:t>Normes d’</a:t>
            </a:r>
            <a:r>
              <a:rPr lang="fr-FR" sz="4000" b="1" spc="-1" dirty="0" err="1">
                <a:solidFill>
                  <a:srgbClr val="C00000"/>
                </a:solidFill>
                <a:latin typeface="Montserrat Bold"/>
              </a:rPr>
              <a:t>Ownership</a:t>
            </a:r>
            <a:endParaRPr lang="fr-FR" sz="4000" b="1" spc="-1" dirty="0">
              <a:solidFill>
                <a:srgbClr val="C00000"/>
              </a:solidFill>
              <a:latin typeface="Montserrat Bold"/>
            </a:endParaRPr>
          </a:p>
        </p:txBody>
      </p:sp>
      <p:sp>
        <p:nvSpPr>
          <p:cNvPr id="9" name="ZoneTexte 3">
            <a:extLst>
              <a:ext uri="{FF2B5EF4-FFF2-40B4-BE49-F238E27FC236}">
                <a16:creationId xmlns:a16="http://schemas.microsoft.com/office/drawing/2014/main" id="{982DC40B-D92E-46D1-93F7-EDCACC6D6C2B}"/>
              </a:ext>
            </a:extLst>
          </p:cNvPr>
          <p:cNvSpPr txBox="1"/>
          <p:nvPr/>
        </p:nvSpPr>
        <p:spPr>
          <a:xfrm>
            <a:off x="461520" y="1566366"/>
            <a:ext cx="60248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Char char="-"/>
            </a:pPr>
            <a:r>
              <a:rPr lang="fr-FR" sz="1500" dirty="0">
                <a:latin typeface="Montserrat" panose="00000500000000000000" pitchFamily="2" charset="0"/>
              </a:rPr>
              <a:t>Mode par défaut: on transfère le propriété de la valeur</a:t>
            </a:r>
          </a:p>
          <a:p>
            <a:endParaRPr lang="fr-FR" sz="1500" dirty="0">
              <a:latin typeface="Montserrat" panose="00000500000000000000" pitchFamily="2" charset="0"/>
            </a:endParaRPr>
          </a:p>
          <a:p>
            <a:pPr marL="228600" indent="-228600">
              <a:buFontTx/>
              <a:buChar char="-"/>
            </a:pPr>
            <a:endParaRPr lang="fr-FR" sz="1500" dirty="0">
              <a:latin typeface="Montserrat" panose="00000500000000000000" pitchFamily="2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CDD826C-8B21-423E-A0BC-F5B5513F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1F34-3F22-4E91-98FD-F2FAF7BE0FDC}" type="slidenum">
              <a:rPr lang="fr-FR" smtClean="0"/>
              <a:t>18</a:t>
            </a:fld>
            <a:endParaRPr lang="fr-FR"/>
          </a:p>
        </p:txBody>
      </p:sp>
      <p:pic>
        <p:nvPicPr>
          <p:cNvPr id="5" name="Imagen 7" descr="Texto&#10;&#10;Descripción generada automáticamente">
            <a:extLst>
              <a:ext uri="{FF2B5EF4-FFF2-40B4-BE49-F238E27FC236}">
                <a16:creationId xmlns:a16="http://schemas.microsoft.com/office/drawing/2014/main" id="{8C447DB4-9838-452B-8887-A80064762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43" y="1562673"/>
            <a:ext cx="7228114" cy="4570853"/>
          </a:xfrm>
          <a:prstGeom prst="rect">
            <a:avLst/>
          </a:prstGeom>
        </p:spPr>
      </p:pic>
      <p:pic>
        <p:nvPicPr>
          <p:cNvPr id="11" name="Imagen 4" descr="Icono&#10;&#10;Descripción generada automáticamente">
            <a:extLst>
              <a:ext uri="{FF2B5EF4-FFF2-40B4-BE49-F238E27FC236}">
                <a16:creationId xmlns:a16="http://schemas.microsoft.com/office/drawing/2014/main" id="{F00B518B-556C-4DBC-B4BE-24749BF7D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997" y="1957469"/>
            <a:ext cx="1739649" cy="116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01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4">
            <a:extLst>
              <a:ext uri="{FF2B5EF4-FFF2-40B4-BE49-F238E27FC236}">
                <a16:creationId xmlns:a16="http://schemas.microsoft.com/office/drawing/2014/main" id="{A943362F-53F0-4F0B-9894-43DAF6305F72}"/>
              </a:ext>
            </a:extLst>
          </p:cNvPr>
          <p:cNvSpPr/>
          <p:nvPr/>
        </p:nvSpPr>
        <p:spPr>
          <a:xfrm>
            <a:off x="5228215" y="-8467"/>
            <a:ext cx="6962198" cy="6858000"/>
          </a:xfrm>
          <a:prstGeom prst="parallelogram">
            <a:avLst>
              <a:gd name="adj" fmla="val 347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TextBox 30"/>
          <p:cNvSpPr/>
          <p:nvPr/>
        </p:nvSpPr>
        <p:spPr>
          <a:xfrm>
            <a:off x="461520" y="736560"/>
            <a:ext cx="6096000" cy="65310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000" tIns="22500" rIns="45000" bIns="22500" anchor="t">
            <a:spAutoFit/>
          </a:bodyPr>
          <a:lstStyle/>
          <a:p>
            <a:pPr>
              <a:lnSpc>
                <a:spcPts val="5000"/>
              </a:lnSpc>
            </a:pPr>
            <a:r>
              <a:rPr lang="fr-FR" sz="4000" b="1" spc="-1" dirty="0">
                <a:solidFill>
                  <a:srgbClr val="C00000"/>
                </a:solidFill>
                <a:latin typeface="Montserrat Bold"/>
              </a:rPr>
              <a:t>Normes d’</a:t>
            </a:r>
            <a:r>
              <a:rPr lang="fr-FR" sz="4000" b="1" spc="-1" dirty="0" err="1">
                <a:solidFill>
                  <a:srgbClr val="C00000"/>
                </a:solidFill>
                <a:latin typeface="Montserrat Bold"/>
              </a:rPr>
              <a:t>Ownership</a:t>
            </a:r>
            <a:endParaRPr lang="fr-FR" sz="4000" b="1" spc="-1" dirty="0">
              <a:solidFill>
                <a:srgbClr val="C00000"/>
              </a:solidFill>
              <a:latin typeface="Montserrat Bold"/>
            </a:endParaRPr>
          </a:p>
        </p:txBody>
      </p:sp>
      <p:sp>
        <p:nvSpPr>
          <p:cNvPr id="9" name="ZoneTexte 3">
            <a:extLst>
              <a:ext uri="{FF2B5EF4-FFF2-40B4-BE49-F238E27FC236}">
                <a16:creationId xmlns:a16="http://schemas.microsoft.com/office/drawing/2014/main" id="{982DC40B-D92E-46D1-93F7-EDCACC6D6C2B}"/>
              </a:ext>
            </a:extLst>
          </p:cNvPr>
          <p:cNvSpPr txBox="1"/>
          <p:nvPr/>
        </p:nvSpPr>
        <p:spPr>
          <a:xfrm>
            <a:off x="461520" y="1566366"/>
            <a:ext cx="60248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Char char="-"/>
            </a:pPr>
            <a:r>
              <a:rPr lang="fr-FR" sz="1500" dirty="0">
                <a:latin typeface="Montserrat" panose="00000500000000000000" pitchFamily="2" charset="0"/>
              </a:rPr>
              <a:t>Passer par référence non mutable</a:t>
            </a:r>
          </a:p>
          <a:p>
            <a:endParaRPr lang="fr-FR" sz="1500" dirty="0">
              <a:latin typeface="Montserrat" panose="00000500000000000000" pitchFamily="2" charset="0"/>
            </a:endParaRPr>
          </a:p>
          <a:p>
            <a:pPr marL="228600" indent="-228600">
              <a:buFontTx/>
              <a:buChar char="-"/>
            </a:pPr>
            <a:endParaRPr lang="fr-FR" sz="1500" dirty="0">
              <a:latin typeface="Montserrat" panose="00000500000000000000" pitchFamily="2" charset="0"/>
            </a:endParaRPr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14A487A9-1171-4315-86F8-D502E2927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0" y="1935698"/>
            <a:ext cx="6400800" cy="3724275"/>
          </a:xfrm>
          <a:prstGeom prst="rect">
            <a:avLst/>
          </a:prstGeom>
        </p:spPr>
      </p:pic>
      <p:pic>
        <p:nvPicPr>
          <p:cNvPr id="8" name="Imagen 4" descr="Icono&#10;&#10;Descripción generada automáticamente">
            <a:extLst>
              <a:ext uri="{FF2B5EF4-FFF2-40B4-BE49-F238E27FC236}">
                <a16:creationId xmlns:a16="http://schemas.microsoft.com/office/drawing/2014/main" id="{4E20D116-2762-42EF-A2F9-EEA060DA4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707" y="1935698"/>
            <a:ext cx="1739649" cy="1162456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0D791B0-CAFB-4E99-AAC2-9DFD7F36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1F34-3F22-4E91-98FD-F2FAF7BE0FDC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2000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158"/>
          <p:cNvPicPr/>
          <p:nvPr/>
        </p:nvPicPr>
        <p:blipFill>
          <a:blip r:embed="rId2"/>
          <a:stretch>
            <a:fillRect/>
          </a:stretch>
        </p:blipFill>
        <p:spPr>
          <a:xfrm>
            <a:off x="1588" y="0"/>
            <a:ext cx="6648120" cy="6857640"/>
          </a:xfrm>
          <a:prstGeom prst="rect">
            <a:avLst/>
          </a:prstGeom>
          <a:ln w="0">
            <a:noFill/>
          </a:ln>
        </p:spPr>
      </p:pic>
      <p:sp>
        <p:nvSpPr>
          <p:cNvPr id="160" name="Rectangle 13"/>
          <p:cNvSpPr/>
          <p:nvPr/>
        </p:nvSpPr>
        <p:spPr>
          <a:xfrm>
            <a:off x="10948" y="9360"/>
            <a:ext cx="6647580" cy="6868080"/>
          </a:xfrm>
          <a:custGeom>
            <a:avLst/>
            <a:gdLst/>
            <a:ahLst/>
            <a:cxnLst/>
            <a:rect l="l" t="t" r="r" b="b"/>
            <a:pathLst>
              <a:path w="19403122" h="13738302">
                <a:moveTo>
                  <a:pt x="0" y="1"/>
                </a:moveTo>
                <a:lnTo>
                  <a:pt x="19403122" y="0"/>
                </a:lnTo>
                <a:lnTo>
                  <a:pt x="13782907" y="13738302"/>
                </a:lnTo>
                <a:lnTo>
                  <a:pt x="0" y="13738302"/>
                </a:lnTo>
                <a:lnTo>
                  <a:pt x="0" y="1"/>
                </a:lnTo>
                <a:close/>
              </a:path>
            </a:pathLst>
          </a:custGeom>
          <a:solidFill>
            <a:schemeClr val="tx2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TextBox 45"/>
          <p:cNvSpPr/>
          <p:nvPr/>
        </p:nvSpPr>
        <p:spPr>
          <a:xfrm>
            <a:off x="6992071" y="371880"/>
            <a:ext cx="4057734" cy="630921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45000" tIns="22500" rIns="45000" bIns="2250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3300" b="1" spc="-1" dirty="0">
                <a:solidFill>
                  <a:srgbClr val="C00000"/>
                </a:solidFill>
                <a:latin typeface="Montserrat" panose="00000500000000000000" pitchFamily="2" charset="0"/>
                <a:ea typeface="Montserrat Bold"/>
              </a:rPr>
              <a:t>Table de matières</a:t>
            </a:r>
            <a:endParaRPr lang="fr-FR" sz="3300" spc="-1" dirty="0">
              <a:latin typeface="Montserrat" panose="00000500000000000000" pitchFamily="2" charset="0"/>
            </a:endParaRPr>
          </a:p>
        </p:txBody>
      </p:sp>
      <p:sp>
        <p:nvSpPr>
          <p:cNvPr id="162" name="TextBox 31"/>
          <p:cNvSpPr/>
          <p:nvPr/>
        </p:nvSpPr>
        <p:spPr>
          <a:xfrm>
            <a:off x="6872908" y="1513405"/>
            <a:ext cx="5013701" cy="3277093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45000" tIns="22500" rIns="45000" bIns="225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500" b="1" spc="-1" dirty="0">
                <a:solidFill>
                  <a:srgbClr val="222A35"/>
                </a:solidFill>
                <a:latin typeface="Montserrat" panose="00000500000000000000" pitchFamily="2" charset="0"/>
                <a:ea typeface="Montserrat Bold"/>
              </a:rPr>
              <a:t>- Qu-</a:t>
            </a:r>
            <a:r>
              <a:rPr lang="fr-FR" sz="1500" b="1" spc="-1" dirty="0">
                <a:solidFill>
                  <a:srgbClr val="222A35"/>
                </a:solidFill>
                <a:latin typeface="Montserrat" panose="00000500000000000000" pitchFamily="2" charset="0"/>
                <a:ea typeface="Montserrat Bold"/>
              </a:rPr>
              <a:t>est</a:t>
            </a:r>
            <a:r>
              <a:rPr lang="en-US" sz="1500" b="1" spc="-1" dirty="0">
                <a:solidFill>
                  <a:srgbClr val="222A35"/>
                </a:solidFill>
                <a:latin typeface="Montserrat" panose="00000500000000000000" pitchFamily="2" charset="0"/>
                <a:ea typeface="Montserrat Bold"/>
              </a:rPr>
              <a:t> </a:t>
            </a:r>
            <a:r>
              <a:rPr lang="fr-FR" sz="1500" b="1" spc="-1" dirty="0">
                <a:solidFill>
                  <a:srgbClr val="222A35"/>
                </a:solidFill>
                <a:latin typeface="Montserrat" panose="00000500000000000000" pitchFamily="2" charset="0"/>
                <a:ea typeface="Montserrat Bold"/>
              </a:rPr>
              <a:t>ce</a:t>
            </a:r>
            <a:r>
              <a:rPr lang="en-US" sz="1500" b="1" spc="-1" dirty="0">
                <a:solidFill>
                  <a:srgbClr val="222A35"/>
                </a:solidFill>
                <a:latin typeface="Montserrat" panose="00000500000000000000" pitchFamily="2" charset="0"/>
                <a:ea typeface="Montserrat Bold"/>
              </a:rPr>
              <a:t> que c-</a:t>
            </a:r>
            <a:r>
              <a:rPr lang="fr-FR" sz="1500" b="1" spc="-1" dirty="0">
                <a:solidFill>
                  <a:srgbClr val="222A35"/>
                </a:solidFill>
                <a:latin typeface="Montserrat" panose="00000500000000000000" pitchFamily="2" charset="0"/>
                <a:ea typeface="Montserrat Bold"/>
              </a:rPr>
              <a:t>est</a:t>
            </a:r>
            <a:r>
              <a:rPr lang="en-US" sz="1500" b="1" spc="-1" dirty="0">
                <a:solidFill>
                  <a:srgbClr val="222A35"/>
                </a:solidFill>
                <a:latin typeface="Montserrat" panose="00000500000000000000" pitchFamily="2" charset="0"/>
                <a:ea typeface="Montserrat Bold"/>
              </a:rPr>
              <a:t> Rust et </a:t>
            </a:r>
            <a:r>
              <a:rPr lang="fr-FR" sz="1500" b="1" spc="-1" dirty="0">
                <a:solidFill>
                  <a:srgbClr val="222A35"/>
                </a:solidFill>
                <a:latin typeface="Montserrat" panose="00000500000000000000" pitchFamily="2" charset="0"/>
                <a:ea typeface="Montserrat Bold"/>
              </a:rPr>
              <a:t>pourquoi</a:t>
            </a:r>
            <a:r>
              <a:rPr lang="en-US" sz="1500" b="1" spc="-1" dirty="0">
                <a:solidFill>
                  <a:srgbClr val="222A35"/>
                </a:solidFill>
                <a:latin typeface="Montserrat" panose="00000500000000000000" pitchFamily="2" charset="0"/>
                <a:ea typeface="Montserrat Bold"/>
              </a:rPr>
              <a:t> on </a:t>
            </a:r>
            <a:r>
              <a:rPr lang="fr-FR" sz="1500" b="1" spc="-1" dirty="0">
                <a:solidFill>
                  <a:srgbClr val="222A35"/>
                </a:solidFill>
                <a:latin typeface="Montserrat" panose="00000500000000000000" pitchFamily="2" charset="0"/>
                <a:ea typeface="Montserrat Bold"/>
              </a:rPr>
              <a:t>utilise</a:t>
            </a:r>
            <a:r>
              <a:rPr lang="en-US" sz="1500" b="1" spc="-1" dirty="0">
                <a:solidFill>
                  <a:srgbClr val="222A35"/>
                </a:solidFill>
                <a:latin typeface="Montserrat" panose="00000500000000000000" pitchFamily="2" charset="0"/>
                <a:ea typeface="Montserrat Bold"/>
              </a:rPr>
              <a:t>?</a:t>
            </a:r>
            <a:endParaRPr lang="fr-FR" sz="1500" spc="-1" dirty="0">
              <a:latin typeface="Montserrat" panose="000005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1500" b="1" spc="-1" dirty="0">
                <a:solidFill>
                  <a:srgbClr val="222A35"/>
                </a:solidFill>
                <a:latin typeface="Montserrat" panose="00000500000000000000" pitchFamily="2" charset="0"/>
                <a:ea typeface="Montserrat Bold"/>
              </a:rPr>
              <a:t>- Cargo &amp; Hello World</a:t>
            </a:r>
            <a:endParaRPr lang="fr-FR" sz="1500" spc="-1" dirty="0">
              <a:latin typeface="Montserrat" panose="000005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1500" b="1" spc="-1" dirty="0">
                <a:solidFill>
                  <a:srgbClr val="222A35"/>
                </a:solidFill>
                <a:latin typeface="Montserrat" panose="00000500000000000000" pitchFamily="2" charset="0"/>
                <a:ea typeface="Montserrat Bold"/>
              </a:rPr>
              <a:t>- Concepts </a:t>
            </a:r>
            <a:r>
              <a:rPr lang="fr-FR" sz="1500" b="1" spc="-1" dirty="0">
                <a:solidFill>
                  <a:srgbClr val="222A35"/>
                </a:solidFill>
                <a:latin typeface="Montserrat" panose="00000500000000000000" pitchFamily="2" charset="0"/>
                <a:ea typeface="Montserrat Bold"/>
              </a:rPr>
              <a:t>communs</a:t>
            </a:r>
            <a:r>
              <a:rPr lang="en-US" sz="1500" b="1" spc="-1" dirty="0">
                <a:solidFill>
                  <a:srgbClr val="222A35"/>
                </a:solidFill>
                <a:latin typeface="Montserrat" panose="00000500000000000000" pitchFamily="2" charset="0"/>
                <a:ea typeface="Montserrat Bold"/>
              </a:rPr>
              <a:t> de la </a:t>
            </a:r>
            <a:r>
              <a:rPr lang="fr-FR" sz="1500" b="1" spc="-1" dirty="0">
                <a:solidFill>
                  <a:srgbClr val="222A35"/>
                </a:solidFill>
                <a:latin typeface="Montserrat" panose="00000500000000000000" pitchFamily="2" charset="0"/>
                <a:ea typeface="Montserrat Bold"/>
              </a:rPr>
              <a:t>programmation</a:t>
            </a:r>
            <a:endParaRPr lang="fr-FR" sz="1500" spc="-1" dirty="0">
              <a:latin typeface="Montserrat" panose="000005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1500" b="1" spc="-1" dirty="0">
                <a:solidFill>
                  <a:srgbClr val="222A35"/>
                </a:solidFill>
                <a:latin typeface="Montserrat" panose="00000500000000000000" pitchFamily="2" charset="0"/>
                <a:ea typeface="Montserrat Bold"/>
              </a:rPr>
              <a:t>- The ownership model</a:t>
            </a:r>
            <a:endParaRPr lang="fr-FR" sz="1500" spc="-1" dirty="0">
              <a:latin typeface="Montserrat" panose="000005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1500" b="1" spc="-1" dirty="0">
                <a:solidFill>
                  <a:srgbClr val="222A35"/>
                </a:solidFill>
                <a:latin typeface="Montserrat" panose="00000500000000000000" pitchFamily="2" charset="0"/>
                <a:ea typeface="Montserrat Bold"/>
              </a:rPr>
              <a:t>- Structs</a:t>
            </a:r>
            <a:endParaRPr lang="fr-FR" sz="1500" spc="-1" dirty="0">
              <a:latin typeface="Montserrat" panose="000005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1500" b="1" spc="-1" dirty="0">
                <a:solidFill>
                  <a:srgbClr val="222A35"/>
                </a:solidFill>
                <a:latin typeface="Montserrat" panose="00000500000000000000" pitchFamily="2" charset="0"/>
                <a:ea typeface="Montserrat Bold"/>
              </a:rPr>
              <a:t>- Traits</a:t>
            </a:r>
          </a:p>
          <a:p>
            <a:pPr>
              <a:lnSpc>
                <a:spcPct val="100000"/>
              </a:lnSpc>
            </a:pPr>
            <a:r>
              <a:rPr lang="fr-FR" sz="1500" b="1" spc="-1" dirty="0">
                <a:solidFill>
                  <a:srgbClr val="222A35"/>
                </a:solidFill>
                <a:latin typeface="Montserrat" panose="00000500000000000000" pitchFamily="2" charset="0"/>
                <a:ea typeface="Montserrat Bold"/>
              </a:rPr>
              <a:t>- Généricité</a:t>
            </a:r>
            <a:endParaRPr lang="fr-FR" sz="1500" spc="-1" dirty="0">
              <a:latin typeface="Montserrat" panose="000005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1500" b="1" spc="-1" dirty="0">
                <a:solidFill>
                  <a:srgbClr val="222A35"/>
                </a:solidFill>
                <a:latin typeface="Montserrat" panose="00000500000000000000" pitchFamily="2" charset="0"/>
                <a:ea typeface="Montserrat Bold"/>
              </a:rPr>
              <a:t>- Enum and pattern matching</a:t>
            </a:r>
          </a:p>
          <a:p>
            <a:r>
              <a:rPr lang="en-US" sz="1500" b="1" spc="-1" dirty="0">
                <a:solidFill>
                  <a:srgbClr val="222A35"/>
                </a:solidFill>
                <a:latin typeface="Montserrat" panose="00000500000000000000" pitchFamily="2" charset="0"/>
                <a:ea typeface="Montserrat Bold"/>
              </a:rPr>
              <a:t>- </a:t>
            </a:r>
            <a:r>
              <a:rPr lang="fr-FR" sz="1500" b="1" spc="-1" dirty="0">
                <a:solidFill>
                  <a:srgbClr val="222A35"/>
                </a:solidFill>
                <a:latin typeface="Montserrat" panose="00000500000000000000" pitchFamily="2" charset="0"/>
                <a:ea typeface="Montserrat Bold"/>
              </a:rPr>
              <a:t>Traitement</a:t>
            </a:r>
            <a:r>
              <a:rPr lang="en-US" sz="1500" b="1" spc="-1" dirty="0">
                <a:solidFill>
                  <a:srgbClr val="222A35"/>
                </a:solidFill>
                <a:latin typeface="Montserrat" panose="00000500000000000000" pitchFamily="2" charset="0"/>
                <a:ea typeface="Montserrat Bold"/>
              </a:rPr>
              <a:t> </a:t>
            </a:r>
            <a:r>
              <a:rPr lang="fr-FR" sz="1500" b="1" spc="-1" dirty="0">
                <a:solidFill>
                  <a:srgbClr val="222A35"/>
                </a:solidFill>
                <a:latin typeface="Montserrat" panose="00000500000000000000" pitchFamily="2" charset="0"/>
                <a:ea typeface="Montserrat Bold"/>
              </a:rPr>
              <a:t>d’erreurs</a:t>
            </a:r>
            <a:endParaRPr lang="fr-FR" sz="1500" spc="-1" dirty="0">
              <a:latin typeface="Montserrat" panose="000005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1500" b="1" spc="-1" dirty="0">
                <a:solidFill>
                  <a:srgbClr val="222A35"/>
                </a:solidFill>
                <a:latin typeface="Montserrat" panose="00000500000000000000" pitchFamily="2" charset="0"/>
                <a:ea typeface="Montserrat Bold"/>
              </a:rPr>
              <a:t>- Modules and crates</a:t>
            </a:r>
            <a:endParaRPr lang="fr-FR" sz="1500" spc="-1" dirty="0">
              <a:latin typeface="Montserrat" panose="000005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1500" b="1" spc="-1" dirty="0">
                <a:solidFill>
                  <a:srgbClr val="222A35"/>
                </a:solidFill>
                <a:latin typeface="Montserrat" panose="00000500000000000000" pitchFamily="2" charset="0"/>
                <a:ea typeface="Montserrat Bold"/>
              </a:rPr>
              <a:t>- Collections (Vec, Strings)</a:t>
            </a:r>
            <a:endParaRPr lang="fr-FR" sz="1500" spc="-1" dirty="0">
              <a:latin typeface="Montserrat" panose="000005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1500" b="1" spc="-1" dirty="0">
                <a:solidFill>
                  <a:srgbClr val="222A35"/>
                </a:solidFill>
                <a:latin typeface="Montserrat" panose="00000500000000000000" pitchFamily="2" charset="0"/>
                <a:ea typeface="Montserrat Bold"/>
              </a:rPr>
              <a:t>- Tests </a:t>
            </a:r>
            <a:r>
              <a:rPr lang="fr-CI" sz="1500" b="1" spc="-1" dirty="0">
                <a:solidFill>
                  <a:srgbClr val="222A35"/>
                </a:solidFill>
                <a:latin typeface="Montserrat" panose="00000500000000000000" pitchFamily="2" charset="0"/>
                <a:ea typeface="Montserrat Bold"/>
              </a:rPr>
              <a:t>automatiques</a:t>
            </a:r>
            <a:endParaRPr lang="fr-CI" sz="1500" spc="-1" dirty="0">
              <a:latin typeface="Montserrat" panose="000005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1500" b="1" spc="-1" dirty="0">
                <a:solidFill>
                  <a:srgbClr val="222A35"/>
                </a:solidFill>
                <a:latin typeface="Montserrat" panose="00000500000000000000" pitchFamily="2" charset="0"/>
                <a:ea typeface="Montserrat Bold"/>
              </a:rPr>
              <a:t>- Iterators</a:t>
            </a:r>
            <a:endParaRPr lang="fr-FR" sz="1500" spc="-1" dirty="0">
              <a:latin typeface="Montserrat" panose="000005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1500" b="1" spc="-1" dirty="0">
                <a:solidFill>
                  <a:srgbClr val="222A35"/>
                </a:solidFill>
                <a:latin typeface="Montserrat" panose="00000500000000000000" pitchFamily="2" charset="0"/>
                <a:ea typeface="Montserrat Bold"/>
              </a:rPr>
              <a:t>- Closures </a:t>
            </a:r>
            <a:endParaRPr lang="fr-FR" sz="1500" spc="-1" dirty="0">
              <a:latin typeface="Montserrat" panose="00000500000000000000" pitchFamily="2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2105B97-01BD-466A-8564-A12DE65FB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1F34-3F22-4E91-98FD-F2FAF7BE0FDC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4">
            <a:extLst>
              <a:ext uri="{FF2B5EF4-FFF2-40B4-BE49-F238E27FC236}">
                <a16:creationId xmlns:a16="http://schemas.microsoft.com/office/drawing/2014/main" id="{A943362F-53F0-4F0B-9894-43DAF6305F72}"/>
              </a:ext>
            </a:extLst>
          </p:cNvPr>
          <p:cNvSpPr/>
          <p:nvPr/>
        </p:nvSpPr>
        <p:spPr>
          <a:xfrm>
            <a:off x="5228215" y="-8467"/>
            <a:ext cx="6962198" cy="6858000"/>
          </a:xfrm>
          <a:prstGeom prst="parallelogram">
            <a:avLst>
              <a:gd name="adj" fmla="val 347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TextBox 30"/>
          <p:cNvSpPr/>
          <p:nvPr/>
        </p:nvSpPr>
        <p:spPr>
          <a:xfrm>
            <a:off x="461520" y="736560"/>
            <a:ext cx="6096000" cy="65310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000" tIns="22500" rIns="45000" bIns="22500" anchor="t">
            <a:spAutoFit/>
          </a:bodyPr>
          <a:lstStyle/>
          <a:p>
            <a:pPr>
              <a:lnSpc>
                <a:spcPts val="5000"/>
              </a:lnSpc>
            </a:pPr>
            <a:r>
              <a:rPr lang="fr-FR" sz="4000" b="1" spc="-1" dirty="0">
                <a:solidFill>
                  <a:srgbClr val="C00000"/>
                </a:solidFill>
                <a:latin typeface="Montserrat Bold"/>
              </a:rPr>
              <a:t>Normes d’</a:t>
            </a:r>
            <a:r>
              <a:rPr lang="fr-FR" sz="4000" b="1" spc="-1" dirty="0" err="1">
                <a:solidFill>
                  <a:srgbClr val="C00000"/>
                </a:solidFill>
                <a:latin typeface="Montserrat Bold"/>
              </a:rPr>
              <a:t>Ownership</a:t>
            </a:r>
            <a:endParaRPr lang="fr-FR" sz="4000" b="1" spc="-1" dirty="0">
              <a:solidFill>
                <a:srgbClr val="C00000"/>
              </a:solidFill>
              <a:latin typeface="Montserrat Bold"/>
            </a:endParaRPr>
          </a:p>
        </p:txBody>
      </p:sp>
      <p:sp>
        <p:nvSpPr>
          <p:cNvPr id="9" name="ZoneTexte 3">
            <a:extLst>
              <a:ext uri="{FF2B5EF4-FFF2-40B4-BE49-F238E27FC236}">
                <a16:creationId xmlns:a16="http://schemas.microsoft.com/office/drawing/2014/main" id="{982DC40B-D92E-46D1-93F7-EDCACC6D6C2B}"/>
              </a:ext>
            </a:extLst>
          </p:cNvPr>
          <p:cNvSpPr txBox="1"/>
          <p:nvPr/>
        </p:nvSpPr>
        <p:spPr>
          <a:xfrm>
            <a:off x="461520" y="1566366"/>
            <a:ext cx="602484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Char char="-"/>
            </a:pPr>
            <a:r>
              <a:rPr lang="fr-FR" sz="1500" dirty="0">
                <a:latin typeface="Montserrat" panose="00000500000000000000" pitchFamily="2" charset="0"/>
              </a:rPr>
              <a:t>Passer par référence mutable ( avec droits d’écriture sur la valeur )</a:t>
            </a:r>
          </a:p>
          <a:p>
            <a:pPr marL="228600" indent="-228600">
              <a:buFontTx/>
              <a:buChar char="-"/>
            </a:pPr>
            <a:r>
              <a:rPr lang="fr-FR" sz="1500" dirty="0">
                <a:latin typeface="Montserrat" panose="00000500000000000000" pitchFamily="2" charset="0"/>
              </a:rPr>
              <a:t>On peut faire cela car le scope de la référence de s est juste la fonction donc quand on fait </a:t>
            </a:r>
            <a:r>
              <a:rPr lang="fr-FR" sz="1500" dirty="0" err="1">
                <a:latin typeface="Montserrat" panose="00000500000000000000" pitchFamily="2" charset="0"/>
              </a:rPr>
              <a:t>print</a:t>
            </a:r>
            <a:r>
              <a:rPr lang="fr-FR" sz="1500" dirty="0">
                <a:latin typeface="Montserrat" panose="00000500000000000000" pitchFamily="2" charset="0"/>
              </a:rPr>
              <a:t> le référence a déjà été supprimé</a:t>
            </a:r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10D3A4C4-23E9-4637-B227-690FB5F47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63" y="2766694"/>
            <a:ext cx="6286500" cy="3724275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FB49F5D-A474-44B4-A619-B07D3D5EE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1F34-3F22-4E91-98FD-F2FAF7BE0FDC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945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4">
            <a:extLst>
              <a:ext uri="{FF2B5EF4-FFF2-40B4-BE49-F238E27FC236}">
                <a16:creationId xmlns:a16="http://schemas.microsoft.com/office/drawing/2014/main" id="{A943362F-53F0-4F0B-9894-43DAF6305F72}"/>
              </a:ext>
            </a:extLst>
          </p:cNvPr>
          <p:cNvSpPr/>
          <p:nvPr/>
        </p:nvSpPr>
        <p:spPr>
          <a:xfrm>
            <a:off x="5228215" y="-8467"/>
            <a:ext cx="6962198" cy="6858000"/>
          </a:xfrm>
          <a:prstGeom prst="parallelogram">
            <a:avLst>
              <a:gd name="adj" fmla="val 347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TextBox 30"/>
          <p:cNvSpPr/>
          <p:nvPr/>
        </p:nvSpPr>
        <p:spPr>
          <a:xfrm>
            <a:off x="461520" y="736560"/>
            <a:ext cx="6096000" cy="65310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000" tIns="22500" rIns="45000" bIns="22500" anchor="t">
            <a:spAutoFit/>
          </a:bodyPr>
          <a:lstStyle/>
          <a:p>
            <a:pPr>
              <a:lnSpc>
                <a:spcPts val="5000"/>
              </a:lnSpc>
            </a:pPr>
            <a:r>
              <a:rPr lang="fr-FR" sz="4000" b="1" spc="-1" dirty="0">
                <a:solidFill>
                  <a:srgbClr val="C00000"/>
                </a:solidFill>
                <a:latin typeface="Montserrat Bold"/>
              </a:rPr>
              <a:t>Normes d’</a:t>
            </a:r>
            <a:r>
              <a:rPr lang="fr-FR" sz="4000" b="1" spc="-1" dirty="0" err="1">
                <a:solidFill>
                  <a:srgbClr val="C00000"/>
                </a:solidFill>
                <a:latin typeface="Montserrat Bold"/>
              </a:rPr>
              <a:t>Ownership</a:t>
            </a:r>
            <a:endParaRPr lang="fr-FR" sz="4000" b="1" spc="-1" dirty="0">
              <a:solidFill>
                <a:srgbClr val="C00000"/>
              </a:solidFill>
              <a:latin typeface="Montserrat Bold"/>
            </a:endParaRPr>
          </a:p>
        </p:txBody>
      </p:sp>
      <p:sp>
        <p:nvSpPr>
          <p:cNvPr id="9" name="ZoneTexte 3">
            <a:extLst>
              <a:ext uri="{FF2B5EF4-FFF2-40B4-BE49-F238E27FC236}">
                <a16:creationId xmlns:a16="http://schemas.microsoft.com/office/drawing/2014/main" id="{982DC40B-D92E-46D1-93F7-EDCACC6D6C2B}"/>
              </a:ext>
            </a:extLst>
          </p:cNvPr>
          <p:cNvSpPr txBox="1"/>
          <p:nvPr/>
        </p:nvSpPr>
        <p:spPr>
          <a:xfrm>
            <a:off x="461520" y="1566366"/>
            <a:ext cx="6024843" cy="12464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>
              <a:buFontTx/>
              <a:buChar char="-"/>
            </a:pPr>
            <a:r>
              <a:rPr lang="fr-FR" sz="1500" dirty="0">
                <a:latin typeface="Montserrat" panose="00000500000000000000" pitchFamily="2" charset="0"/>
              </a:rPr>
              <a:t>Clone(): On peut cloner une valeur pour maintenir la possession de la variable. Peu efficace mais utile. </a:t>
            </a:r>
          </a:p>
          <a:p>
            <a:pPr marL="228600" indent="-228600">
              <a:buFontTx/>
              <a:buChar char="-"/>
            </a:pPr>
            <a:r>
              <a:rPr lang="fr-FR" sz="1500" dirty="0">
                <a:latin typeface="Montserrat"/>
              </a:rPr>
              <a:t>Rust priorise la efficacité, si une action n’est </a:t>
            </a:r>
            <a:r>
              <a:rPr lang="fr-FR" sz="1500" dirty="0" err="1">
                <a:latin typeface="Montserrat"/>
              </a:rPr>
              <a:t>pass</a:t>
            </a:r>
            <a:r>
              <a:rPr lang="fr-FR" sz="1500" dirty="0">
                <a:latin typeface="Montserrat"/>
              </a:rPr>
              <a:t> la plus efficace possible c’est au programmateur d’indiqué qu’il veut l’effectuer.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CAA63D8-7015-4373-BD78-284C5B44B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63" y="2766694"/>
            <a:ext cx="6286500" cy="3724275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9C64036-268C-40A8-9DAC-521540422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1F34-3F22-4E91-98FD-F2FAF7BE0FDC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71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4">
            <a:extLst>
              <a:ext uri="{FF2B5EF4-FFF2-40B4-BE49-F238E27FC236}">
                <a16:creationId xmlns:a16="http://schemas.microsoft.com/office/drawing/2014/main" id="{A943362F-53F0-4F0B-9894-43DAF6305F72}"/>
              </a:ext>
            </a:extLst>
          </p:cNvPr>
          <p:cNvSpPr/>
          <p:nvPr/>
        </p:nvSpPr>
        <p:spPr>
          <a:xfrm>
            <a:off x="5228215" y="-8467"/>
            <a:ext cx="6962198" cy="6858000"/>
          </a:xfrm>
          <a:prstGeom prst="parallelogram">
            <a:avLst>
              <a:gd name="adj" fmla="val 347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TextBox 30"/>
          <p:cNvSpPr/>
          <p:nvPr/>
        </p:nvSpPr>
        <p:spPr>
          <a:xfrm>
            <a:off x="461520" y="736560"/>
            <a:ext cx="6096000" cy="65310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000" tIns="22500" rIns="45000" bIns="22500" anchor="t">
            <a:spAutoFit/>
          </a:bodyPr>
          <a:lstStyle/>
          <a:p>
            <a:pPr>
              <a:lnSpc>
                <a:spcPts val="5000"/>
              </a:lnSpc>
            </a:pPr>
            <a:r>
              <a:rPr lang="fr-FR" sz="4000" b="1" spc="-1" dirty="0">
                <a:solidFill>
                  <a:srgbClr val="C00000"/>
                </a:solidFill>
                <a:latin typeface="Montserrat Bold"/>
              </a:rPr>
              <a:t>Normes d’</a:t>
            </a:r>
            <a:r>
              <a:rPr lang="fr-FR" sz="4000" b="1" spc="-1" dirty="0" err="1">
                <a:solidFill>
                  <a:srgbClr val="C00000"/>
                </a:solidFill>
                <a:latin typeface="Montserrat Bold"/>
              </a:rPr>
              <a:t>Ownership</a:t>
            </a:r>
            <a:endParaRPr lang="fr-FR" sz="4000" b="1" spc="-1" dirty="0">
              <a:solidFill>
                <a:srgbClr val="C00000"/>
              </a:solidFill>
              <a:latin typeface="Montserrat Bold"/>
            </a:endParaRPr>
          </a:p>
        </p:txBody>
      </p:sp>
      <p:sp>
        <p:nvSpPr>
          <p:cNvPr id="9" name="ZoneTexte 3">
            <a:extLst>
              <a:ext uri="{FF2B5EF4-FFF2-40B4-BE49-F238E27FC236}">
                <a16:creationId xmlns:a16="http://schemas.microsoft.com/office/drawing/2014/main" id="{982DC40B-D92E-46D1-93F7-EDCACC6D6C2B}"/>
              </a:ext>
            </a:extLst>
          </p:cNvPr>
          <p:cNvSpPr txBox="1"/>
          <p:nvPr/>
        </p:nvSpPr>
        <p:spPr>
          <a:xfrm>
            <a:off x="461520" y="1566366"/>
            <a:ext cx="602484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Char char="-"/>
            </a:pPr>
            <a:r>
              <a:rPr lang="fr-FR" sz="1500" dirty="0">
                <a:latin typeface="Montserrat" panose="00000500000000000000" pitchFamily="2" charset="0"/>
              </a:rPr>
              <a:t>The copy trait: si un type implémente la caractéristique « copy » cela nous indique que le coût de copier la valeur est le même ou très similaire à passer la valeur par référence donc </a:t>
            </a:r>
            <a:r>
              <a:rPr lang="fr-FR" sz="1500" dirty="0" err="1">
                <a:latin typeface="Montserrat" panose="00000500000000000000" pitchFamily="2" charset="0"/>
              </a:rPr>
              <a:t>rust</a:t>
            </a:r>
            <a:r>
              <a:rPr lang="fr-FR" sz="1500" dirty="0">
                <a:latin typeface="Montserrat" panose="00000500000000000000" pitchFamily="2" charset="0"/>
              </a:rPr>
              <a:t> fait une copie de la valeur au lieu de transférer la propriété.</a:t>
            </a:r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1463F736-F7DD-4566-8AB6-BF317E9F7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63" y="2397165"/>
            <a:ext cx="6286500" cy="3724275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6ECF673-847A-4066-AFD2-CBC287A47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1F34-3F22-4E91-98FD-F2FAF7BE0FD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510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4">
            <a:extLst>
              <a:ext uri="{FF2B5EF4-FFF2-40B4-BE49-F238E27FC236}">
                <a16:creationId xmlns:a16="http://schemas.microsoft.com/office/drawing/2014/main" id="{A943362F-53F0-4F0B-9894-43DAF6305F72}"/>
              </a:ext>
            </a:extLst>
          </p:cNvPr>
          <p:cNvSpPr/>
          <p:nvPr/>
        </p:nvSpPr>
        <p:spPr>
          <a:xfrm>
            <a:off x="5228215" y="-8467"/>
            <a:ext cx="6962198" cy="6858000"/>
          </a:xfrm>
          <a:prstGeom prst="parallelogram">
            <a:avLst>
              <a:gd name="adj" fmla="val 347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TextBox 30"/>
          <p:cNvSpPr/>
          <p:nvPr/>
        </p:nvSpPr>
        <p:spPr>
          <a:xfrm>
            <a:off x="461520" y="736560"/>
            <a:ext cx="6096000" cy="65310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000" tIns="22500" rIns="45000" bIns="22500" anchor="t">
            <a:spAutoFit/>
          </a:bodyPr>
          <a:lstStyle/>
          <a:p>
            <a:pPr>
              <a:lnSpc>
                <a:spcPts val="5000"/>
              </a:lnSpc>
            </a:pPr>
            <a:r>
              <a:rPr lang="fr-FR" sz="4000" b="1" spc="-1" dirty="0" err="1">
                <a:solidFill>
                  <a:srgbClr val="C00000"/>
                </a:solidFill>
                <a:latin typeface="Montserrat Bold"/>
              </a:rPr>
              <a:t>Structs</a:t>
            </a:r>
            <a:endParaRPr lang="fr-FR" sz="4000" b="1" spc="-1" dirty="0">
              <a:solidFill>
                <a:srgbClr val="C00000"/>
              </a:solidFill>
              <a:latin typeface="Montserrat Bold"/>
            </a:endParaRPr>
          </a:p>
        </p:txBody>
      </p:sp>
      <p:sp>
        <p:nvSpPr>
          <p:cNvPr id="9" name="ZoneTexte 3">
            <a:extLst>
              <a:ext uri="{FF2B5EF4-FFF2-40B4-BE49-F238E27FC236}">
                <a16:creationId xmlns:a16="http://schemas.microsoft.com/office/drawing/2014/main" id="{982DC40B-D92E-46D1-93F7-EDCACC6D6C2B}"/>
              </a:ext>
            </a:extLst>
          </p:cNvPr>
          <p:cNvSpPr txBox="1"/>
          <p:nvPr/>
        </p:nvSpPr>
        <p:spPr>
          <a:xfrm>
            <a:off x="461520" y="1566366"/>
            <a:ext cx="6024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Char char="-"/>
            </a:pPr>
            <a:r>
              <a:rPr lang="fr-FR" sz="1500" dirty="0">
                <a:latin typeface="Montserrat" panose="00000500000000000000" pitchFamily="2" charset="0"/>
              </a:rPr>
              <a:t>Permet de stoker plusieurs valeurs dans un groupe de donnés.</a:t>
            </a:r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D50C28EF-BE9B-45DC-ACE6-60ECDD884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839" y="1566366"/>
            <a:ext cx="7067039" cy="3190875"/>
          </a:xfrm>
          <a:prstGeom prst="rect">
            <a:avLst/>
          </a:prstGeom>
        </p:spPr>
      </p:pic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4266FD31-1E81-4CCE-8A9E-562093A1BD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592" y="3747025"/>
            <a:ext cx="6286500" cy="3190875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51AB1FD-D805-481D-A62A-61852FCC8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1F34-3F22-4E91-98FD-F2FAF7BE0FD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736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4">
            <a:extLst>
              <a:ext uri="{FF2B5EF4-FFF2-40B4-BE49-F238E27FC236}">
                <a16:creationId xmlns:a16="http://schemas.microsoft.com/office/drawing/2014/main" id="{A943362F-53F0-4F0B-9894-43DAF6305F72}"/>
              </a:ext>
            </a:extLst>
          </p:cNvPr>
          <p:cNvSpPr/>
          <p:nvPr/>
        </p:nvSpPr>
        <p:spPr>
          <a:xfrm>
            <a:off x="5228215" y="-8467"/>
            <a:ext cx="6962198" cy="6858000"/>
          </a:xfrm>
          <a:prstGeom prst="parallelogram">
            <a:avLst>
              <a:gd name="adj" fmla="val 347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TextBox 30"/>
          <p:cNvSpPr/>
          <p:nvPr/>
        </p:nvSpPr>
        <p:spPr>
          <a:xfrm>
            <a:off x="461520" y="736560"/>
            <a:ext cx="6096000" cy="65310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000" tIns="22500" rIns="45000" bIns="22500" anchor="t">
            <a:spAutoFit/>
          </a:bodyPr>
          <a:lstStyle/>
          <a:p>
            <a:pPr>
              <a:lnSpc>
                <a:spcPts val="5000"/>
              </a:lnSpc>
            </a:pPr>
            <a:r>
              <a:rPr lang="fr-FR" sz="4000" b="1" spc="-1" dirty="0" err="1">
                <a:solidFill>
                  <a:srgbClr val="C00000"/>
                </a:solidFill>
                <a:latin typeface="Montserrat Bold"/>
              </a:rPr>
              <a:t>Structs</a:t>
            </a:r>
            <a:endParaRPr lang="fr-FR" sz="4000" b="1" spc="-1" dirty="0">
              <a:solidFill>
                <a:srgbClr val="C00000"/>
              </a:solidFill>
              <a:latin typeface="Montserrat Bold"/>
            </a:endParaRPr>
          </a:p>
        </p:txBody>
      </p:sp>
      <p:sp>
        <p:nvSpPr>
          <p:cNvPr id="9" name="ZoneTexte 3">
            <a:extLst>
              <a:ext uri="{FF2B5EF4-FFF2-40B4-BE49-F238E27FC236}">
                <a16:creationId xmlns:a16="http://schemas.microsoft.com/office/drawing/2014/main" id="{982DC40B-D92E-46D1-93F7-EDCACC6D6C2B}"/>
              </a:ext>
            </a:extLst>
          </p:cNvPr>
          <p:cNvSpPr txBox="1"/>
          <p:nvPr/>
        </p:nvSpPr>
        <p:spPr>
          <a:xfrm>
            <a:off x="461520" y="1566366"/>
            <a:ext cx="60248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Char char="-"/>
            </a:pPr>
            <a:r>
              <a:rPr lang="fr-FR" sz="1500" dirty="0">
                <a:latin typeface="Montserrat" panose="00000500000000000000" pitchFamily="2" charset="0"/>
              </a:rPr>
              <a:t>On peut implémenter des fonctionnalités à nos </a:t>
            </a:r>
            <a:r>
              <a:rPr lang="fr-FR" sz="1500" dirty="0" err="1">
                <a:latin typeface="Montserrat" panose="00000500000000000000" pitchFamily="2" charset="0"/>
              </a:rPr>
              <a:t>structs</a:t>
            </a:r>
            <a:r>
              <a:rPr lang="fr-FR" sz="1500" dirty="0">
                <a:latin typeface="Montserrat" panose="00000500000000000000" pitchFamily="2" charset="0"/>
              </a:rPr>
              <a:t> appelées méthodes si elles utilisent les données de la </a:t>
            </a:r>
            <a:r>
              <a:rPr lang="fr-FR" sz="1500" dirty="0" err="1">
                <a:latin typeface="Montserrat" panose="00000500000000000000" pitchFamily="2" charset="0"/>
              </a:rPr>
              <a:t>struct</a:t>
            </a:r>
            <a:r>
              <a:rPr lang="fr-FR" sz="1500" dirty="0">
                <a:latin typeface="Montserrat" panose="00000500000000000000" pitchFamily="2" charset="0"/>
              </a:rPr>
              <a:t>, fonctions associées sinon.</a:t>
            </a:r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F0E33584-9D8A-49F7-9F46-338E3F273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63" y="1935698"/>
            <a:ext cx="6286500" cy="5143500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E49DD2F-7B73-4B0E-B265-8B00DA9DE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1F34-3F22-4E91-98FD-F2FAF7BE0FDC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206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4">
            <a:extLst>
              <a:ext uri="{FF2B5EF4-FFF2-40B4-BE49-F238E27FC236}">
                <a16:creationId xmlns:a16="http://schemas.microsoft.com/office/drawing/2014/main" id="{A943362F-53F0-4F0B-9894-43DAF6305F72}"/>
              </a:ext>
            </a:extLst>
          </p:cNvPr>
          <p:cNvSpPr/>
          <p:nvPr/>
        </p:nvSpPr>
        <p:spPr>
          <a:xfrm>
            <a:off x="5228215" y="-8467"/>
            <a:ext cx="6962198" cy="6858000"/>
          </a:xfrm>
          <a:prstGeom prst="parallelogram">
            <a:avLst>
              <a:gd name="adj" fmla="val 347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TextBox 30"/>
          <p:cNvSpPr/>
          <p:nvPr/>
        </p:nvSpPr>
        <p:spPr>
          <a:xfrm>
            <a:off x="461520" y="736560"/>
            <a:ext cx="6096000" cy="65310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000" tIns="22500" rIns="45000" bIns="22500" anchor="t">
            <a:spAutoFit/>
          </a:bodyPr>
          <a:lstStyle/>
          <a:p>
            <a:pPr>
              <a:lnSpc>
                <a:spcPts val="5000"/>
              </a:lnSpc>
            </a:pPr>
            <a:r>
              <a:rPr lang="fr-FR" sz="4000" b="1" spc="-1" dirty="0">
                <a:solidFill>
                  <a:srgbClr val="C00000"/>
                </a:solidFill>
                <a:latin typeface="Montserrat Bold"/>
              </a:rPr>
              <a:t>Traits</a:t>
            </a:r>
          </a:p>
        </p:txBody>
      </p:sp>
      <p:sp>
        <p:nvSpPr>
          <p:cNvPr id="9" name="ZoneTexte 3">
            <a:extLst>
              <a:ext uri="{FF2B5EF4-FFF2-40B4-BE49-F238E27FC236}">
                <a16:creationId xmlns:a16="http://schemas.microsoft.com/office/drawing/2014/main" id="{982DC40B-D92E-46D1-93F7-EDCACC6D6C2B}"/>
              </a:ext>
            </a:extLst>
          </p:cNvPr>
          <p:cNvSpPr txBox="1"/>
          <p:nvPr/>
        </p:nvSpPr>
        <p:spPr>
          <a:xfrm>
            <a:off x="461520" y="1566366"/>
            <a:ext cx="5767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Char char="-"/>
            </a:pPr>
            <a:r>
              <a:rPr lang="fr-FR" sz="1500" dirty="0">
                <a:latin typeface="Montserrat" panose="00000500000000000000" pitchFamily="2" charset="0"/>
              </a:rPr>
              <a:t>On put créer des définitions de caractéristiques et les implémenter pour chaque </a:t>
            </a:r>
            <a:r>
              <a:rPr lang="fr-FR" sz="1500" dirty="0" err="1">
                <a:latin typeface="Montserrat" panose="00000500000000000000" pitchFamily="2" charset="0"/>
              </a:rPr>
              <a:t>struct</a:t>
            </a:r>
            <a:r>
              <a:rPr lang="fr-FR" sz="1500" dirty="0">
                <a:latin typeface="Montserrat" panose="00000500000000000000" pitchFamily="2" charset="0"/>
              </a:rPr>
              <a:t>. Cela nous permet après d’avoir des fonctionnalités communes pour des </a:t>
            </a:r>
            <a:r>
              <a:rPr lang="fr-FR" sz="1500" dirty="0" err="1">
                <a:latin typeface="Montserrat" panose="00000500000000000000" pitchFamily="2" charset="0"/>
              </a:rPr>
              <a:t>structs</a:t>
            </a:r>
            <a:r>
              <a:rPr lang="fr-FR" sz="1500" dirty="0">
                <a:latin typeface="Montserrat" panose="00000500000000000000" pitchFamily="2" charset="0"/>
              </a:rPr>
              <a:t> différentes.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F876592-ADDC-49C8-96FD-0BF4C367A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63" y="2134661"/>
            <a:ext cx="6286500" cy="23050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1BDDF01-8290-4C62-B6BA-03B8B5DC35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36560"/>
            <a:ext cx="6286500" cy="5676900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B568ACC-BA44-4F93-99BC-D20DA898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1F34-3F22-4E91-98FD-F2FAF7BE0FDC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533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4">
            <a:extLst>
              <a:ext uri="{FF2B5EF4-FFF2-40B4-BE49-F238E27FC236}">
                <a16:creationId xmlns:a16="http://schemas.microsoft.com/office/drawing/2014/main" id="{A943362F-53F0-4F0B-9894-43DAF6305F72}"/>
              </a:ext>
            </a:extLst>
          </p:cNvPr>
          <p:cNvSpPr/>
          <p:nvPr/>
        </p:nvSpPr>
        <p:spPr>
          <a:xfrm>
            <a:off x="5228215" y="-8467"/>
            <a:ext cx="6962198" cy="6858000"/>
          </a:xfrm>
          <a:prstGeom prst="parallelogram">
            <a:avLst>
              <a:gd name="adj" fmla="val 347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TextBox 30"/>
          <p:cNvSpPr/>
          <p:nvPr/>
        </p:nvSpPr>
        <p:spPr>
          <a:xfrm>
            <a:off x="461520" y="736560"/>
            <a:ext cx="6096000" cy="65310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000" tIns="22500" rIns="45000" bIns="22500" anchor="t">
            <a:spAutoFit/>
          </a:bodyPr>
          <a:lstStyle/>
          <a:p>
            <a:pPr>
              <a:lnSpc>
                <a:spcPts val="5000"/>
              </a:lnSpc>
            </a:pPr>
            <a:r>
              <a:rPr lang="fr-FR" sz="4000" b="1" spc="-1" dirty="0">
                <a:solidFill>
                  <a:srgbClr val="C00000"/>
                </a:solidFill>
                <a:latin typeface="Montserrat Bold"/>
              </a:rPr>
              <a:t>Traits</a:t>
            </a:r>
          </a:p>
        </p:txBody>
      </p:sp>
      <p:sp>
        <p:nvSpPr>
          <p:cNvPr id="9" name="ZoneTexte 3">
            <a:extLst>
              <a:ext uri="{FF2B5EF4-FFF2-40B4-BE49-F238E27FC236}">
                <a16:creationId xmlns:a16="http://schemas.microsoft.com/office/drawing/2014/main" id="{982DC40B-D92E-46D1-93F7-EDCACC6D6C2B}"/>
              </a:ext>
            </a:extLst>
          </p:cNvPr>
          <p:cNvSpPr txBox="1"/>
          <p:nvPr/>
        </p:nvSpPr>
        <p:spPr>
          <a:xfrm>
            <a:off x="461520" y="1566366"/>
            <a:ext cx="60248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Char char="-"/>
            </a:pPr>
            <a:r>
              <a:rPr lang="fr-FR" sz="1500" dirty="0">
                <a:latin typeface="Montserrat" panose="00000500000000000000" pitchFamily="2" charset="0"/>
              </a:rPr>
              <a:t>On put créer des définitions de caractéristiques et les implémenter pour chaque </a:t>
            </a:r>
            <a:r>
              <a:rPr lang="fr-FR" sz="1500" dirty="0" err="1">
                <a:latin typeface="Montserrat" panose="00000500000000000000" pitchFamily="2" charset="0"/>
              </a:rPr>
              <a:t>struct</a:t>
            </a:r>
            <a:r>
              <a:rPr lang="fr-FR" sz="1500" dirty="0">
                <a:latin typeface="Montserrat" panose="00000500000000000000" pitchFamily="2" charset="0"/>
              </a:rPr>
              <a:t>. Cela nous permet après d’avoir des fonctionnalités communes pour des </a:t>
            </a:r>
            <a:r>
              <a:rPr lang="fr-FR" sz="1500" dirty="0" err="1">
                <a:latin typeface="Montserrat" panose="00000500000000000000" pitchFamily="2" charset="0"/>
              </a:rPr>
              <a:t>structs</a:t>
            </a:r>
            <a:r>
              <a:rPr lang="fr-FR" sz="1500" dirty="0">
                <a:latin typeface="Montserrat" panose="00000500000000000000" pitchFamily="2" charset="0"/>
              </a:rPr>
              <a:t> différentes.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F876592-ADDC-49C8-96FD-0BF4C367A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63" y="2134661"/>
            <a:ext cx="6286500" cy="2305050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E8B04FE-3338-40BB-AE3E-94D664F9A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1F34-3F22-4E91-98FD-F2FAF7BE0FDC}" type="slidenum">
              <a:rPr lang="fr-FR" dirty="0" smtClean="0"/>
              <a:t>26</a:t>
            </a:fld>
            <a:endParaRPr lang="fr-FR" dirty="0"/>
          </a:p>
        </p:txBody>
      </p:sp>
      <p:pic>
        <p:nvPicPr>
          <p:cNvPr id="5" name="Imagen 6" descr="Texto&#10;&#10;Descripción generada automáticamente">
            <a:extLst>
              <a:ext uri="{FF2B5EF4-FFF2-40B4-BE49-F238E27FC236}">
                <a16:creationId xmlns:a16="http://schemas.microsoft.com/office/drawing/2014/main" id="{5ACF6CFF-DC6F-4A76-BFAE-AF72923CD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004" y="989745"/>
            <a:ext cx="4928558" cy="574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803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4">
            <a:extLst>
              <a:ext uri="{FF2B5EF4-FFF2-40B4-BE49-F238E27FC236}">
                <a16:creationId xmlns:a16="http://schemas.microsoft.com/office/drawing/2014/main" id="{A943362F-53F0-4F0B-9894-43DAF6305F72}"/>
              </a:ext>
            </a:extLst>
          </p:cNvPr>
          <p:cNvSpPr/>
          <p:nvPr/>
        </p:nvSpPr>
        <p:spPr>
          <a:xfrm>
            <a:off x="5228215" y="-8467"/>
            <a:ext cx="6962198" cy="6858000"/>
          </a:xfrm>
          <a:prstGeom prst="parallelogram">
            <a:avLst>
              <a:gd name="adj" fmla="val 347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TextBox 30"/>
          <p:cNvSpPr/>
          <p:nvPr/>
        </p:nvSpPr>
        <p:spPr>
          <a:xfrm>
            <a:off x="461520" y="736560"/>
            <a:ext cx="6096000" cy="65310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000" tIns="22500" rIns="45000" bIns="22500" anchor="t">
            <a:spAutoFit/>
          </a:bodyPr>
          <a:lstStyle/>
          <a:p>
            <a:pPr>
              <a:lnSpc>
                <a:spcPts val="5000"/>
              </a:lnSpc>
            </a:pPr>
            <a:r>
              <a:rPr lang="fr-FR" sz="4000" b="1" spc="-1" dirty="0">
                <a:solidFill>
                  <a:srgbClr val="C00000"/>
                </a:solidFill>
                <a:latin typeface="Montserrat Bold"/>
              </a:rPr>
              <a:t>Généricité ( </a:t>
            </a:r>
            <a:r>
              <a:rPr lang="fr-FR" sz="4000" b="1" spc="-1" dirty="0" err="1">
                <a:solidFill>
                  <a:srgbClr val="C00000"/>
                </a:solidFill>
                <a:latin typeface="Montserrat Bold"/>
              </a:rPr>
              <a:t>Genrics</a:t>
            </a:r>
            <a:r>
              <a:rPr lang="fr-FR" sz="4000" b="1" spc="-1" dirty="0">
                <a:solidFill>
                  <a:srgbClr val="C00000"/>
                </a:solidFill>
                <a:latin typeface="Montserrat Bold"/>
              </a:rPr>
              <a:t> )</a:t>
            </a:r>
          </a:p>
        </p:txBody>
      </p:sp>
      <p:sp>
        <p:nvSpPr>
          <p:cNvPr id="9" name="ZoneTexte 3">
            <a:extLst>
              <a:ext uri="{FF2B5EF4-FFF2-40B4-BE49-F238E27FC236}">
                <a16:creationId xmlns:a16="http://schemas.microsoft.com/office/drawing/2014/main" id="{982DC40B-D92E-46D1-93F7-EDCACC6D6C2B}"/>
              </a:ext>
            </a:extLst>
          </p:cNvPr>
          <p:cNvSpPr txBox="1"/>
          <p:nvPr/>
        </p:nvSpPr>
        <p:spPr>
          <a:xfrm>
            <a:off x="461520" y="1566366"/>
            <a:ext cx="6024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Char char="-"/>
            </a:pPr>
            <a:r>
              <a:rPr lang="fr-FR" sz="1500" dirty="0">
                <a:latin typeface="Montserrat" panose="00000500000000000000" pitchFamily="2" charset="0"/>
              </a:rPr>
              <a:t>On peut créer des fonctions, types, </a:t>
            </a:r>
            <a:r>
              <a:rPr lang="fr-FR" sz="1500" dirty="0" err="1">
                <a:latin typeface="Montserrat" panose="00000500000000000000" pitchFamily="2" charset="0"/>
              </a:rPr>
              <a:t>structs</a:t>
            </a:r>
            <a:r>
              <a:rPr lang="fr-FR" sz="1500" dirty="0">
                <a:latin typeface="Montserrat" panose="00000500000000000000" pitchFamily="2" charset="0"/>
              </a:rPr>
              <a:t> </a:t>
            </a:r>
            <a:r>
              <a:rPr lang="fr-FR" sz="1500" dirty="0" err="1">
                <a:latin typeface="Montserrat" panose="00000500000000000000" pitchFamily="2" charset="0"/>
              </a:rPr>
              <a:t>etc</a:t>
            </a:r>
            <a:r>
              <a:rPr lang="fr-FR" sz="1500" dirty="0">
                <a:latin typeface="Montserrat" panose="00000500000000000000" pitchFamily="2" charset="0"/>
              </a:rPr>
              <a:t> avec des types génériques. Cela nous permet d’implémenter la fonctionnalité d’une fonction une fois pour plusieurs types au même temps sans avoir à réécrire la fonction pour chaque type. </a:t>
            </a:r>
          </a:p>
          <a:p>
            <a:pPr marL="228600" indent="-228600">
              <a:buFontTx/>
              <a:buChar char="-"/>
            </a:pPr>
            <a:endParaRPr lang="fr-FR" sz="1500" dirty="0">
              <a:latin typeface="Montserrat" panose="00000500000000000000" pitchFamily="2" charset="0"/>
            </a:endParaRPr>
          </a:p>
          <a:p>
            <a:pPr marL="228600" indent="-228600">
              <a:buFontTx/>
              <a:buChar char="-"/>
            </a:pPr>
            <a:r>
              <a:rPr lang="fr-FR" sz="1500" dirty="0">
                <a:latin typeface="Montserrat" panose="00000500000000000000" pitchFamily="2" charset="0"/>
              </a:rPr>
              <a:t>On peux aussi ajouter des « </a:t>
            </a:r>
            <a:r>
              <a:rPr lang="fr-FR" sz="1500" dirty="0" err="1">
                <a:latin typeface="Montserrat" panose="00000500000000000000" pitchFamily="2" charset="0"/>
              </a:rPr>
              <a:t>contidions</a:t>
            </a:r>
            <a:r>
              <a:rPr lang="fr-FR" sz="1500" dirty="0">
                <a:latin typeface="Montserrat" panose="00000500000000000000" pitchFamily="2" charset="0"/>
              </a:rPr>
              <a:t> »  sur les types qu’on accepte grâce aux traits.</a:t>
            </a:r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787CC2E4-4691-4194-B75E-187C4376C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3302"/>
            <a:ext cx="6286500" cy="5848350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99F531A-C6AE-4F1D-8C81-A9D396DCC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1F34-3F22-4E91-98FD-F2FAF7BE0FDC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1773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4">
            <a:extLst>
              <a:ext uri="{FF2B5EF4-FFF2-40B4-BE49-F238E27FC236}">
                <a16:creationId xmlns:a16="http://schemas.microsoft.com/office/drawing/2014/main" id="{A943362F-53F0-4F0B-9894-43DAF6305F72}"/>
              </a:ext>
            </a:extLst>
          </p:cNvPr>
          <p:cNvSpPr/>
          <p:nvPr/>
        </p:nvSpPr>
        <p:spPr>
          <a:xfrm>
            <a:off x="5228215" y="-8467"/>
            <a:ext cx="6962198" cy="6858000"/>
          </a:xfrm>
          <a:prstGeom prst="parallelogram">
            <a:avLst>
              <a:gd name="adj" fmla="val 347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TextBox 30"/>
          <p:cNvSpPr/>
          <p:nvPr/>
        </p:nvSpPr>
        <p:spPr>
          <a:xfrm>
            <a:off x="461520" y="736560"/>
            <a:ext cx="6096000" cy="65310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000" tIns="22500" rIns="45000" bIns="22500" anchor="t">
            <a:spAutoFit/>
          </a:bodyPr>
          <a:lstStyle/>
          <a:p>
            <a:pPr>
              <a:lnSpc>
                <a:spcPts val="5000"/>
              </a:lnSpc>
            </a:pPr>
            <a:r>
              <a:rPr lang="fr-FR" sz="4000" b="1" spc="-1" dirty="0">
                <a:solidFill>
                  <a:srgbClr val="C00000"/>
                </a:solidFill>
                <a:latin typeface="Montserrat Bold"/>
              </a:rPr>
              <a:t>Généricité ( </a:t>
            </a:r>
            <a:r>
              <a:rPr lang="fr-FR" sz="4000" b="1" spc="-1" dirty="0" err="1">
                <a:solidFill>
                  <a:srgbClr val="C00000"/>
                </a:solidFill>
                <a:latin typeface="Montserrat Bold"/>
              </a:rPr>
              <a:t>Genrics</a:t>
            </a:r>
            <a:r>
              <a:rPr lang="fr-FR" sz="4000" b="1" spc="-1" dirty="0">
                <a:solidFill>
                  <a:srgbClr val="C00000"/>
                </a:solidFill>
                <a:latin typeface="Montserrat Bold"/>
              </a:rPr>
              <a:t> )</a:t>
            </a:r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7C45F311-8862-4AB6-8B92-BCF777756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82" y="1684683"/>
            <a:ext cx="7953375" cy="5143500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AC5B193-EE52-493A-9A74-F81E289BD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1F34-3F22-4E91-98FD-F2FAF7BE0FDC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3014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4">
            <a:extLst>
              <a:ext uri="{FF2B5EF4-FFF2-40B4-BE49-F238E27FC236}">
                <a16:creationId xmlns:a16="http://schemas.microsoft.com/office/drawing/2014/main" id="{A943362F-53F0-4F0B-9894-43DAF6305F72}"/>
              </a:ext>
            </a:extLst>
          </p:cNvPr>
          <p:cNvSpPr/>
          <p:nvPr/>
        </p:nvSpPr>
        <p:spPr>
          <a:xfrm>
            <a:off x="5228215" y="-8467"/>
            <a:ext cx="6962198" cy="6858000"/>
          </a:xfrm>
          <a:prstGeom prst="parallelogram">
            <a:avLst>
              <a:gd name="adj" fmla="val 347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TextBox 30"/>
          <p:cNvSpPr/>
          <p:nvPr/>
        </p:nvSpPr>
        <p:spPr>
          <a:xfrm>
            <a:off x="461520" y="736560"/>
            <a:ext cx="6096000" cy="65310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000" tIns="22500" rIns="45000" bIns="22500" anchor="t">
            <a:spAutoFit/>
          </a:bodyPr>
          <a:lstStyle/>
          <a:p>
            <a:pPr>
              <a:lnSpc>
                <a:spcPts val="5000"/>
              </a:lnSpc>
            </a:pPr>
            <a:r>
              <a:rPr lang="fr-FR" sz="4000" b="1" spc="-1" dirty="0" err="1">
                <a:solidFill>
                  <a:srgbClr val="C00000"/>
                </a:solidFill>
                <a:latin typeface="Montserrat Bold"/>
              </a:rPr>
              <a:t>Enums</a:t>
            </a:r>
            <a:endParaRPr lang="fr-FR" sz="4000" b="1" spc="-1" dirty="0">
              <a:solidFill>
                <a:srgbClr val="C00000"/>
              </a:solidFill>
              <a:latin typeface="Montserrat Bold"/>
            </a:endParaRPr>
          </a:p>
        </p:txBody>
      </p:sp>
      <p:sp>
        <p:nvSpPr>
          <p:cNvPr id="9" name="ZoneTexte 3">
            <a:extLst>
              <a:ext uri="{FF2B5EF4-FFF2-40B4-BE49-F238E27FC236}">
                <a16:creationId xmlns:a16="http://schemas.microsoft.com/office/drawing/2014/main" id="{982DC40B-D92E-46D1-93F7-EDCACC6D6C2B}"/>
              </a:ext>
            </a:extLst>
          </p:cNvPr>
          <p:cNvSpPr txBox="1"/>
          <p:nvPr/>
        </p:nvSpPr>
        <p:spPr>
          <a:xfrm>
            <a:off x="461520" y="1566366"/>
            <a:ext cx="60248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Char char="-"/>
            </a:pPr>
            <a:r>
              <a:rPr lang="fr-FR" sz="1500" dirty="0">
                <a:latin typeface="Montserrat" panose="00000500000000000000" pitchFamily="2" charset="0"/>
              </a:rPr>
              <a:t>On put créer des définitions de caractéristiques et les implémenter pour chaque </a:t>
            </a:r>
            <a:r>
              <a:rPr lang="fr-FR" sz="1500" dirty="0" err="1">
                <a:latin typeface="Montserrat" panose="00000500000000000000" pitchFamily="2" charset="0"/>
              </a:rPr>
              <a:t>struct</a:t>
            </a:r>
            <a:r>
              <a:rPr lang="fr-FR" sz="1500" dirty="0">
                <a:latin typeface="Montserrat" panose="00000500000000000000" pitchFamily="2" charset="0"/>
              </a:rPr>
              <a:t>. Cela nous permet après d’avoir des fonctionnalités communes pour des </a:t>
            </a:r>
            <a:r>
              <a:rPr lang="fr-FR" sz="1500" dirty="0" err="1">
                <a:latin typeface="Montserrat" panose="00000500000000000000" pitchFamily="2" charset="0"/>
              </a:rPr>
              <a:t>structs</a:t>
            </a:r>
            <a:r>
              <a:rPr lang="fr-FR" sz="1500" dirty="0">
                <a:latin typeface="Montserrat" panose="00000500000000000000" pitchFamily="2" charset="0"/>
              </a:rPr>
              <a:t> différentes.</a:t>
            </a:r>
          </a:p>
        </p:txBody>
      </p:sp>
      <p:pic>
        <p:nvPicPr>
          <p:cNvPr id="11" name="Imagen 10" descr="Texto&#10;&#10;Descripción generada automáticamente">
            <a:extLst>
              <a:ext uri="{FF2B5EF4-FFF2-40B4-BE49-F238E27FC236}">
                <a16:creationId xmlns:a16="http://schemas.microsoft.com/office/drawing/2014/main" id="{F7036FBB-11A3-46DC-89F5-16D0DC70E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96359"/>
            <a:ext cx="5838825" cy="5848350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BAB46C4-63FE-485C-A35D-5867E4A51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1F34-3F22-4E91-98FD-F2FAF7BE0FDC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53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arallelogram 3"/>
          <p:cNvSpPr/>
          <p:nvPr/>
        </p:nvSpPr>
        <p:spPr>
          <a:xfrm>
            <a:off x="8952448" y="358920"/>
            <a:ext cx="2985480" cy="3365820"/>
          </a:xfrm>
          <a:prstGeom prst="parallelogram">
            <a:avLst>
              <a:gd name="adj" fmla="val 40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5" name="Parallelogram 4"/>
          <p:cNvSpPr/>
          <p:nvPr/>
        </p:nvSpPr>
        <p:spPr>
          <a:xfrm>
            <a:off x="6079468" y="2563920"/>
            <a:ext cx="2985480" cy="3365820"/>
          </a:xfrm>
          <a:prstGeom prst="parallelogram">
            <a:avLst>
              <a:gd name="adj" fmla="val 40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6" name="TextBox 5"/>
          <p:cNvSpPr/>
          <p:nvPr/>
        </p:nvSpPr>
        <p:spPr>
          <a:xfrm>
            <a:off x="371727" y="663672"/>
            <a:ext cx="4720031" cy="1294307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45000" tIns="22500" rIns="45000" bIns="22500" anchor="t">
            <a:spAutoFit/>
          </a:bodyPr>
          <a:lstStyle/>
          <a:p>
            <a:pPr>
              <a:lnSpc>
                <a:spcPts val="5000"/>
              </a:lnSpc>
            </a:pPr>
            <a:r>
              <a:rPr lang="fr-FR" altLang="fr-FR" sz="4000" spc="-1" dirty="0">
                <a:latin typeface="Montserrat" panose="00000500000000000000" pitchFamily="2" charset="0"/>
              </a:rPr>
              <a:t>Comment va-t-on</a:t>
            </a:r>
          </a:p>
          <a:p>
            <a:pPr>
              <a:lnSpc>
                <a:spcPts val="5000"/>
              </a:lnSpc>
            </a:pPr>
            <a:r>
              <a:rPr lang="fr-FR" altLang="fr-FR" sz="4000" spc="-1" dirty="0">
                <a:latin typeface="Montserrat" panose="00000500000000000000" pitchFamily="2" charset="0"/>
              </a:rPr>
              <a:t>fonctionner?</a:t>
            </a:r>
          </a:p>
        </p:txBody>
      </p:sp>
      <p:sp>
        <p:nvSpPr>
          <p:cNvPr id="168" name="Parallelogram 5"/>
          <p:cNvSpPr/>
          <p:nvPr/>
        </p:nvSpPr>
        <p:spPr>
          <a:xfrm>
            <a:off x="4809208" y="372420"/>
            <a:ext cx="2985480" cy="3365820"/>
          </a:xfrm>
          <a:prstGeom prst="parallelogram">
            <a:avLst>
              <a:gd name="adj" fmla="val 406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" name="Imagen 4" descr="Icono&#10;&#10;Descripción generada automáticamente">
            <a:extLst>
              <a:ext uri="{FF2B5EF4-FFF2-40B4-BE49-F238E27FC236}">
                <a16:creationId xmlns:a16="http://schemas.microsoft.com/office/drawing/2014/main" id="{CE89AF44-D6CF-4D1F-8899-C3EEAE999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513" y="355987"/>
            <a:ext cx="2857838" cy="1909644"/>
          </a:xfrm>
          <a:prstGeom prst="rect">
            <a:avLst/>
          </a:prstGeom>
        </p:spPr>
      </p:pic>
      <p:pic>
        <p:nvPicPr>
          <p:cNvPr id="5" name="Imagen 5" descr="Icono&#10;&#10;Descripción generada automáticamente">
            <a:extLst>
              <a:ext uri="{FF2B5EF4-FFF2-40B4-BE49-F238E27FC236}">
                <a16:creationId xmlns:a16="http://schemas.microsoft.com/office/drawing/2014/main" id="{CAACBA9F-2CEC-4EBF-BBCF-C6539CCF5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358" y="2559666"/>
            <a:ext cx="2915085" cy="1909644"/>
          </a:xfrm>
          <a:prstGeom prst="rect">
            <a:avLst/>
          </a:prstGeom>
        </p:spPr>
      </p:pic>
      <p:pic>
        <p:nvPicPr>
          <p:cNvPr id="6" name="Imagen 6" descr="Icono&#10;&#10;Descripción generada automáticamente">
            <a:extLst>
              <a:ext uri="{FF2B5EF4-FFF2-40B4-BE49-F238E27FC236}">
                <a16:creationId xmlns:a16="http://schemas.microsoft.com/office/drawing/2014/main" id="{86714173-F762-4D9C-BD17-F7C53D4F1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7021" y="412979"/>
            <a:ext cx="3001892" cy="1814659"/>
          </a:xfrm>
          <a:prstGeom prst="rect">
            <a:avLst/>
          </a:prstGeom>
        </p:spPr>
      </p:pic>
      <p:sp>
        <p:nvSpPr>
          <p:cNvPr id="23" name="TextBox 5">
            <a:extLst>
              <a:ext uri="{FF2B5EF4-FFF2-40B4-BE49-F238E27FC236}">
                <a16:creationId xmlns:a16="http://schemas.microsoft.com/office/drawing/2014/main" id="{14821EA3-7772-4A5F-AC6C-CBF82E327FE2}"/>
              </a:ext>
            </a:extLst>
          </p:cNvPr>
          <p:cNvSpPr/>
          <p:nvPr/>
        </p:nvSpPr>
        <p:spPr>
          <a:xfrm>
            <a:off x="5250891" y="2043209"/>
            <a:ext cx="2096914" cy="1243588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000" tIns="22500" rIns="45000" bIns="22500" anchor="t">
            <a:spAutoFit/>
          </a:bodyPr>
          <a:lstStyle/>
          <a:p>
            <a:pPr>
              <a:lnSpc>
                <a:spcPts val="5000"/>
              </a:lnSpc>
            </a:pPr>
            <a:r>
              <a:rPr lang="fr-FR" altLang="fr-FR" sz="2400" spc="-1" dirty="0">
                <a:latin typeface="Montserrat" panose="00000500000000000000" pitchFamily="2" charset="0"/>
              </a:rPr>
              <a:t>Ne compile</a:t>
            </a:r>
            <a:endParaRPr lang="es-ES" sz="2400" dirty="0">
              <a:latin typeface="Montserrat" panose="00000500000000000000" pitchFamily="2" charset="0"/>
            </a:endParaRPr>
          </a:p>
          <a:p>
            <a:pPr>
              <a:lnSpc>
                <a:spcPts val="5000"/>
              </a:lnSpc>
            </a:pPr>
            <a:r>
              <a:rPr lang="fr-FR" altLang="fr-FR" sz="2400" spc="-1" dirty="0">
                <a:latin typeface="Montserrat" panose="00000500000000000000" pitchFamily="2" charset="0"/>
              </a:rPr>
              <a:t>pas</a:t>
            </a:r>
            <a:endParaRPr lang="fr-FR" sz="2400" dirty="0">
              <a:latin typeface="Montserrat" panose="00000500000000000000" pitchFamily="2" charset="0"/>
            </a:endParaRPr>
          </a:p>
        </p:txBody>
      </p:sp>
      <p:sp>
        <p:nvSpPr>
          <p:cNvPr id="24" name="TextBox 5">
            <a:extLst>
              <a:ext uri="{FF2B5EF4-FFF2-40B4-BE49-F238E27FC236}">
                <a16:creationId xmlns:a16="http://schemas.microsoft.com/office/drawing/2014/main" id="{895FDEAD-0208-4243-94FF-5E1302BA2D9A}"/>
              </a:ext>
            </a:extLst>
          </p:cNvPr>
          <p:cNvSpPr/>
          <p:nvPr/>
        </p:nvSpPr>
        <p:spPr>
          <a:xfrm>
            <a:off x="6668557" y="4170899"/>
            <a:ext cx="2096914" cy="602387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000" tIns="22500" rIns="45000" bIns="22500" anchor="t">
            <a:spAutoFit/>
          </a:bodyPr>
          <a:lstStyle/>
          <a:p>
            <a:pPr>
              <a:lnSpc>
                <a:spcPts val="5000"/>
              </a:lnSpc>
            </a:pPr>
            <a:r>
              <a:rPr lang="fr-FR" altLang="fr-FR" sz="2400" spc="-1" dirty="0">
                <a:latin typeface="Montserrat" panose="00000500000000000000" pitchFamily="2" charset="0"/>
              </a:rPr>
              <a:t>Panic!("")</a:t>
            </a:r>
            <a:endParaRPr lang="es-ES" sz="900" dirty="0">
              <a:latin typeface="Montserrat" panose="00000500000000000000" pitchFamily="2" charset="0"/>
            </a:endParaRP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2909AAE0-B92B-4F7E-866C-387E76E8AFAD}"/>
              </a:ext>
            </a:extLst>
          </p:cNvPr>
          <p:cNvSpPr/>
          <p:nvPr/>
        </p:nvSpPr>
        <p:spPr>
          <a:xfrm>
            <a:off x="9416084" y="2109699"/>
            <a:ext cx="2220321" cy="1243588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000" tIns="22500" rIns="45000" bIns="22500" anchor="t">
            <a:spAutoFit/>
          </a:bodyPr>
          <a:lstStyle/>
          <a:p>
            <a:pPr>
              <a:lnSpc>
                <a:spcPts val="5000"/>
              </a:lnSpc>
            </a:pPr>
            <a:r>
              <a:rPr lang="fr-FR" altLang="fr-FR" sz="2400" spc="-1" dirty="0">
                <a:latin typeface="Montserrat" panose="00000500000000000000" pitchFamily="2" charset="0"/>
              </a:rPr>
              <a:t>Comportement inattendu</a:t>
            </a:r>
            <a:endParaRPr lang="es-ES" sz="900" dirty="0">
              <a:latin typeface="Montserrat" panose="00000500000000000000" pitchFamily="2" charset="0"/>
            </a:endParaRPr>
          </a:p>
        </p:txBody>
      </p:sp>
      <p:sp>
        <p:nvSpPr>
          <p:cNvPr id="12" name="ZoneTexte 1">
            <a:extLst>
              <a:ext uri="{FF2B5EF4-FFF2-40B4-BE49-F238E27FC236}">
                <a16:creationId xmlns:a16="http://schemas.microsoft.com/office/drawing/2014/main" id="{CEFA07A1-8C72-45D5-A324-B5004C05799C}"/>
              </a:ext>
            </a:extLst>
          </p:cNvPr>
          <p:cNvSpPr txBox="1"/>
          <p:nvPr/>
        </p:nvSpPr>
        <p:spPr>
          <a:xfrm>
            <a:off x="372717" y="2154174"/>
            <a:ext cx="37116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fr-FR" sz="1500" dirty="0">
                <a:latin typeface="Montserrat" panose="00000500000000000000" pitchFamily="2" charset="0"/>
              </a:rPr>
              <a:t>Ferris va nous guidé sur le chemin pour devenir </a:t>
            </a:r>
            <a:r>
              <a:rPr lang="fr-FR" sz="1500" dirty="0" err="1">
                <a:latin typeface="Montserrat" panose="00000500000000000000" pitchFamily="2" charset="0"/>
              </a:rPr>
              <a:t>rustaceans</a:t>
            </a:r>
            <a:endParaRPr lang="fr-FR" sz="1500" dirty="0">
              <a:latin typeface="Montserrat" panose="00000500000000000000" pitchFamily="2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D757056-3F66-42B6-9D4E-EE399CEB3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1F34-3F22-4E91-98FD-F2FAF7BE0FDC}" type="slidenum">
              <a:rPr lang="fr-FR" smtClean="0"/>
              <a:t>3</a:t>
            </a:fld>
            <a:endParaRPr lang="fr-F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4">
            <a:extLst>
              <a:ext uri="{FF2B5EF4-FFF2-40B4-BE49-F238E27FC236}">
                <a16:creationId xmlns:a16="http://schemas.microsoft.com/office/drawing/2014/main" id="{A943362F-53F0-4F0B-9894-43DAF6305F72}"/>
              </a:ext>
            </a:extLst>
          </p:cNvPr>
          <p:cNvSpPr/>
          <p:nvPr/>
        </p:nvSpPr>
        <p:spPr>
          <a:xfrm>
            <a:off x="5228215" y="-8467"/>
            <a:ext cx="6962198" cy="6858000"/>
          </a:xfrm>
          <a:prstGeom prst="parallelogram">
            <a:avLst>
              <a:gd name="adj" fmla="val 347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TextBox 30"/>
          <p:cNvSpPr/>
          <p:nvPr/>
        </p:nvSpPr>
        <p:spPr>
          <a:xfrm>
            <a:off x="461520" y="736560"/>
            <a:ext cx="6096000" cy="65310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000" tIns="22500" rIns="45000" bIns="22500" anchor="t">
            <a:spAutoFit/>
          </a:bodyPr>
          <a:lstStyle/>
          <a:p>
            <a:pPr>
              <a:lnSpc>
                <a:spcPts val="5000"/>
              </a:lnSpc>
            </a:pPr>
            <a:r>
              <a:rPr lang="fr-FR" sz="4000" b="1" spc="-1" dirty="0" err="1">
                <a:solidFill>
                  <a:srgbClr val="C00000"/>
                </a:solidFill>
                <a:latin typeface="Montserrat Bold"/>
              </a:rPr>
              <a:t>Enums</a:t>
            </a:r>
            <a:endParaRPr lang="fr-FR" sz="4000" b="1" spc="-1" dirty="0">
              <a:solidFill>
                <a:srgbClr val="C00000"/>
              </a:solidFill>
              <a:latin typeface="Montserrat Bold"/>
            </a:endParaRPr>
          </a:p>
        </p:txBody>
      </p:sp>
      <p:sp>
        <p:nvSpPr>
          <p:cNvPr id="9" name="ZoneTexte 3">
            <a:extLst>
              <a:ext uri="{FF2B5EF4-FFF2-40B4-BE49-F238E27FC236}">
                <a16:creationId xmlns:a16="http://schemas.microsoft.com/office/drawing/2014/main" id="{982DC40B-D92E-46D1-93F7-EDCACC6D6C2B}"/>
              </a:ext>
            </a:extLst>
          </p:cNvPr>
          <p:cNvSpPr txBox="1"/>
          <p:nvPr/>
        </p:nvSpPr>
        <p:spPr>
          <a:xfrm>
            <a:off x="461520" y="1566366"/>
            <a:ext cx="60248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Tx/>
              <a:buChar char="-"/>
            </a:pPr>
            <a:r>
              <a:rPr lang="fr-FR" sz="1500" dirty="0">
                <a:latin typeface="Montserrat" panose="00000500000000000000" pitchFamily="2" charset="0"/>
              </a:rPr>
              <a:t>On peut aussi associer des données à une des valeurs de l’</a:t>
            </a:r>
            <a:r>
              <a:rPr lang="fr-FR" sz="1500" dirty="0" err="1">
                <a:latin typeface="Montserrat" panose="00000500000000000000" pitchFamily="2" charset="0"/>
              </a:rPr>
              <a:t>enum</a:t>
            </a:r>
            <a:r>
              <a:rPr lang="fr-FR" sz="1500" dirty="0">
                <a:latin typeface="Montserrat" panose="00000500000000000000" pitchFamily="2" charset="0"/>
              </a:rPr>
              <a:t>. Et puis faire un match pour les utiliser et faire une disjonction des cas.</a:t>
            </a:r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301DA2D0-4998-4EA4-8325-D2514452E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98" y="2074197"/>
            <a:ext cx="5876925" cy="4610100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3EE4CAE-EAE5-4A20-9257-7BD173CD0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1F34-3F22-4E91-98FD-F2FAF7BE0FDC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951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4">
            <a:extLst>
              <a:ext uri="{FF2B5EF4-FFF2-40B4-BE49-F238E27FC236}">
                <a16:creationId xmlns:a16="http://schemas.microsoft.com/office/drawing/2014/main" id="{A943362F-53F0-4F0B-9894-43DAF6305F72}"/>
              </a:ext>
            </a:extLst>
          </p:cNvPr>
          <p:cNvSpPr/>
          <p:nvPr/>
        </p:nvSpPr>
        <p:spPr>
          <a:xfrm>
            <a:off x="5228215" y="-8467"/>
            <a:ext cx="6962198" cy="6858000"/>
          </a:xfrm>
          <a:prstGeom prst="parallelogram">
            <a:avLst>
              <a:gd name="adj" fmla="val 347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TextBox 30"/>
          <p:cNvSpPr/>
          <p:nvPr/>
        </p:nvSpPr>
        <p:spPr>
          <a:xfrm>
            <a:off x="461520" y="736560"/>
            <a:ext cx="6096000" cy="65310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000" tIns="22500" rIns="45000" bIns="22500" anchor="t">
            <a:spAutoFit/>
          </a:bodyPr>
          <a:lstStyle/>
          <a:p>
            <a:pPr>
              <a:lnSpc>
                <a:spcPts val="5000"/>
              </a:lnSpc>
            </a:pPr>
            <a:r>
              <a:rPr lang="fr-FR" sz="4000" b="1" spc="-1" dirty="0" err="1">
                <a:solidFill>
                  <a:srgbClr val="C00000"/>
                </a:solidFill>
                <a:latin typeface="Montserrat Bold"/>
              </a:rPr>
              <a:t>Enums</a:t>
            </a:r>
            <a:r>
              <a:rPr lang="fr-FR" sz="4000" b="1" spc="-1" dirty="0">
                <a:solidFill>
                  <a:srgbClr val="C00000"/>
                </a:solidFill>
                <a:latin typeface="Montserrat Bold"/>
              </a:rPr>
              <a:t>: Option&lt;T&gt;</a:t>
            </a:r>
          </a:p>
        </p:txBody>
      </p:sp>
      <p:sp>
        <p:nvSpPr>
          <p:cNvPr id="9" name="ZoneTexte 3">
            <a:extLst>
              <a:ext uri="{FF2B5EF4-FFF2-40B4-BE49-F238E27FC236}">
                <a16:creationId xmlns:a16="http://schemas.microsoft.com/office/drawing/2014/main" id="{982DC40B-D92E-46D1-93F7-EDCACC6D6C2B}"/>
              </a:ext>
            </a:extLst>
          </p:cNvPr>
          <p:cNvSpPr txBox="1"/>
          <p:nvPr/>
        </p:nvSpPr>
        <p:spPr>
          <a:xfrm>
            <a:off x="461520" y="1566366"/>
            <a:ext cx="5363485" cy="21698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FR" sz="1500" dirty="0">
                <a:latin typeface="Montserrat" panose="00000500000000000000" pitchFamily="2" charset="0"/>
              </a:rPr>
              <a:t>En Rust la valeur </a:t>
            </a:r>
            <a:r>
              <a:rPr lang="fr-FR" sz="1500" dirty="0" err="1">
                <a:latin typeface="Montserrat" panose="00000500000000000000" pitchFamily="2" charset="0"/>
              </a:rPr>
              <a:t>Null</a:t>
            </a:r>
            <a:r>
              <a:rPr lang="fr-FR" sz="1500" dirty="0">
                <a:latin typeface="Montserrat" panose="00000500000000000000" pitchFamily="2" charset="0"/>
              </a:rPr>
              <a:t> n’existe pas, il faut alors utiliser l’</a:t>
            </a:r>
            <a:r>
              <a:rPr lang="fr-FR" sz="1500" dirty="0" err="1">
                <a:latin typeface="Montserrat" panose="00000500000000000000" pitchFamily="2" charset="0"/>
              </a:rPr>
              <a:t>enum</a:t>
            </a:r>
            <a:r>
              <a:rPr lang="fr-FR" sz="1500" dirty="0">
                <a:latin typeface="Montserrat" panose="00000500000000000000" pitchFamily="2" charset="0"/>
              </a:rPr>
              <a:t> Option&lt;T&gt; qui peut contenir soit une valeur soit None.</a:t>
            </a:r>
          </a:p>
          <a:p>
            <a:r>
              <a:rPr lang="fr-FR" sz="1500" dirty="0">
                <a:latin typeface="Montserrat"/>
              </a:rPr>
              <a:t>On peux prendre la valeur directement avec .</a:t>
            </a:r>
            <a:r>
              <a:rPr lang="fr-FR" sz="1500" dirty="0" err="1">
                <a:latin typeface="Montserrat"/>
              </a:rPr>
              <a:t>unwrap</a:t>
            </a:r>
            <a:r>
              <a:rPr lang="fr-FR" sz="1500" dirty="0">
                <a:latin typeface="Montserrat"/>
              </a:rPr>
              <a:t>() ou .</a:t>
            </a:r>
            <a:r>
              <a:rPr lang="fr-FR" sz="1500" dirty="0" err="1">
                <a:latin typeface="Montserrat"/>
              </a:rPr>
              <a:t>except</a:t>
            </a:r>
            <a:r>
              <a:rPr lang="fr-FR" sz="1500" dirty="0">
                <a:latin typeface="Montserrat"/>
              </a:rPr>
              <a:t>() qui vont prendre la valeur de </a:t>
            </a:r>
            <a:r>
              <a:rPr lang="fr-FR" sz="1500" dirty="0" err="1">
                <a:latin typeface="Montserrat"/>
              </a:rPr>
              <a:t>Some</a:t>
            </a:r>
            <a:r>
              <a:rPr lang="fr-FR" sz="1500" dirty="0">
                <a:latin typeface="Montserrat"/>
              </a:rPr>
              <a:t> ou panic!() sinon. Utile en débogage ou si on a mis en place des vérifications pour assurer l’existence de la valeur</a:t>
            </a:r>
            <a:r>
              <a:rPr lang="fr-FR" sz="1500" b="1" dirty="0">
                <a:latin typeface="Montserrat"/>
              </a:rPr>
              <a:t>. Jamais utiliser </a:t>
            </a:r>
            <a:r>
              <a:rPr lang="fr-FR" sz="1500" b="1" dirty="0" err="1">
                <a:latin typeface="Montserrat"/>
              </a:rPr>
              <a:t>unwrap</a:t>
            </a:r>
            <a:r>
              <a:rPr lang="fr-FR" sz="1500" b="1" dirty="0">
                <a:latin typeface="Montserrat"/>
              </a:rPr>
              <a:t>() or </a:t>
            </a:r>
            <a:r>
              <a:rPr lang="fr-FR" sz="1500" b="1" dirty="0" err="1">
                <a:latin typeface="Montserrat"/>
              </a:rPr>
              <a:t>expect</a:t>
            </a:r>
            <a:r>
              <a:rPr lang="fr-FR" sz="1500" b="1" dirty="0">
                <a:latin typeface="Montserrat"/>
              </a:rPr>
              <a:t>() dans d’autres cas!!!!!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3EE4CAE-EAE5-4A20-9257-7BD173CD0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1F34-3F22-4E91-98FD-F2FAF7BE0FDC}" type="slidenum">
              <a:rPr lang="fr-FR" smtClean="0"/>
              <a:t>31</a:t>
            </a:fld>
            <a:endParaRPr lang="fr-FR"/>
          </a:p>
        </p:txBody>
      </p:sp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81970A23-3402-4EFF-9F80-E6AC1F300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797" y="3268585"/>
            <a:ext cx="7134225" cy="3011199"/>
          </a:xfrm>
          <a:prstGeom prst="rect">
            <a:avLst/>
          </a:prstGeom>
        </p:spPr>
      </p:pic>
      <p:pic>
        <p:nvPicPr>
          <p:cNvPr id="3" name="Imagen 3" descr="Texto&#10;&#10;Descripción generada automáticamente">
            <a:extLst>
              <a:ext uri="{FF2B5EF4-FFF2-40B4-BE49-F238E27FC236}">
                <a16:creationId xmlns:a16="http://schemas.microsoft.com/office/drawing/2014/main" id="{A230DF93-8B84-4F5A-9243-C087F03CC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437" y="258475"/>
            <a:ext cx="5690558" cy="409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853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4">
            <a:extLst>
              <a:ext uri="{FF2B5EF4-FFF2-40B4-BE49-F238E27FC236}">
                <a16:creationId xmlns:a16="http://schemas.microsoft.com/office/drawing/2014/main" id="{A943362F-53F0-4F0B-9894-43DAF6305F72}"/>
              </a:ext>
            </a:extLst>
          </p:cNvPr>
          <p:cNvSpPr/>
          <p:nvPr/>
        </p:nvSpPr>
        <p:spPr>
          <a:xfrm>
            <a:off x="5228215" y="-8467"/>
            <a:ext cx="6962198" cy="6858000"/>
          </a:xfrm>
          <a:prstGeom prst="parallelogram">
            <a:avLst>
              <a:gd name="adj" fmla="val 347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TextBox 30"/>
          <p:cNvSpPr/>
          <p:nvPr/>
        </p:nvSpPr>
        <p:spPr>
          <a:xfrm>
            <a:off x="461520" y="736560"/>
            <a:ext cx="6096000" cy="1294307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000" tIns="22500" rIns="45000" bIns="22500" anchor="t">
            <a:spAutoFit/>
          </a:bodyPr>
          <a:lstStyle/>
          <a:p>
            <a:pPr>
              <a:lnSpc>
                <a:spcPts val="5000"/>
              </a:lnSpc>
            </a:pPr>
            <a:r>
              <a:rPr lang="fr-FR" sz="4000" b="1" spc="-1" dirty="0" err="1">
                <a:solidFill>
                  <a:srgbClr val="C00000"/>
                </a:solidFill>
                <a:latin typeface="Montserrat Bold"/>
              </a:rPr>
              <a:t>Enums</a:t>
            </a:r>
            <a:r>
              <a:rPr lang="fr-FR" sz="4000" b="1" spc="-1" dirty="0">
                <a:solidFill>
                  <a:srgbClr val="C00000"/>
                </a:solidFill>
                <a:latin typeface="Montserrat Bold"/>
              </a:rPr>
              <a:t>: </a:t>
            </a:r>
            <a:r>
              <a:rPr lang="fr-FR" sz="4000" b="1" spc="-1" dirty="0" err="1">
                <a:solidFill>
                  <a:srgbClr val="C00000"/>
                </a:solidFill>
                <a:latin typeface="Montserrat Bold"/>
              </a:rPr>
              <a:t>Result</a:t>
            </a:r>
            <a:r>
              <a:rPr lang="fr-FR" sz="4000" b="1" spc="-1" dirty="0">
                <a:solidFill>
                  <a:srgbClr val="C00000"/>
                </a:solidFill>
                <a:latin typeface="Montserrat Bold"/>
              </a:rPr>
              <a:t>&lt;</a:t>
            </a:r>
            <a:r>
              <a:rPr lang="fr-FR" sz="4000" b="1" spc="-1" dirty="0" err="1">
                <a:solidFill>
                  <a:srgbClr val="C00000"/>
                </a:solidFill>
                <a:latin typeface="Montserrat Bold"/>
              </a:rPr>
              <a:t>T,Err</a:t>
            </a:r>
            <a:r>
              <a:rPr lang="fr-FR" sz="4000" b="1" spc="-1" dirty="0">
                <a:solidFill>
                  <a:srgbClr val="C00000"/>
                </a:solidFill>
                <a:latin typeface="Montserrat Bold"/>
              </a:rPr>
              <a:t>&gt;,</a:t>
            </a:r>
          </a:p>
          <a:p>
            <a:pPr>
              <a:lnSpc>
                <a:spcPts val="5000"/>
              </a:lnSpc>
            </a:pPr>
            <a:r>
              <a:rPr lang="fr-FR" sz="4000" b="1" spc="-1" dirty="0">
                <a:solidFill>
                  <a:srgbClr val="C00000"/>
                </a:solidFill>
                <a:latin typeface="Montserrat Bold"/>
              </a:rPr>
              <a:t>Traitement d’erreurs</a:t>
            </a:r>
          </a:p>
        </p:txBody>
      </p:sp>
      <p:sp>
        <p:nvSpPr>
          <p:cNvPr id="9" name="ZoneTexte 3">
            <a:extLst>
              <a:ext uri="{FF2B5EF4-FFF2-40B4-BE49-F238E27FC236}">
                <a16:creationId xmlns:a16="http://schemas.microsoft.com/office/drawing/2014/main" id="{982DC40B-D92E-46D1-93F7-EDCACC6D6C2B}"/>
              </a:ext>
            </a:extLst>
          </p:cNvPr>
          <p:cNvSpPr txBox="1"/>
          <p:nvPr/>
        </p:nvSpPr>
        <p:spPr>
          <a:xfrm>
            <a:off x="461520" y="2030867"/>
            <a:ext cx="60248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latin typeface="Montserrat" panose="00000500000000000000" pitchFamily="2" charset="0"/>
              </a:rPr>
              <a:t>En Rust les exceptions n’existent pas, il y a deux options, soit le programme crash directement ce qu’en </a:t>
            </a:r>
            <a:r>
              <a:rPr lang="fr-FR" sz="1500" dirty="0" err="1">
                <a:latin typeface="Montserrat" panose="00000500000000000000" pitchFamily="2" charset="0"/>
              </a:rPr>
              <a:t>rust</a:t>
            </a:r>
            <a:r>
              <a:rPr lang="fr-FR" sz="1500" dirty="0">
                <a:latin typeface="Montserrat" panose="00000500000000000000" pitchFamily="2" charset="0"/>
              </a:rPr>
              <a:t> on appelle panic!(); soit on retourne un </a:t>
            </a:r>
            <a:r>
              <a:rPr lang="fr-FR" sz="1500" dirty="0" err="1">
                <a:latin typeface="Montserrat" panose="00000500000000000000" pitchFamily="2" charset="0"/>
              </a:rPr>
              <a:t>result</a:t>
            </a:r>
            <a:r>
              <a:rPr lang="fr-FR" sz="1500" dirty="0">
                <a:latin typeface="Montserrat" panose="00000500000000000000" pitchFamily="2" charset="0"/>
              </a:rPr>
              <a:t> si une opération peut échouer.</a:t>
            </a:r>
          </a:p>
          <a:p>
            <a:r>
              <a:rPr lang="fr-FR" sz="1500" dirty="0">
                <a:latin typeface="Montserrat" panose="00000500000000000000" pitchFamily="2" charset="0"/>
              </a:rPr>
              <a:t>On peux aussi faire match des erreurs et même les renvoyer comme sortie des fonction avec l’operateur ‘?’ 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3EE4CAE-EAE5-4A20-9257-7BD173CD0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1F34-3F22-4E91-98FD-F2FAF7BE0FDC}" type="slidenum">
              <a:rPr lang="fr-FR" smtClean="0"/>
              <a:t>32</a:t>
            </a:fld>
            <a:endParaRPr lang="fr-FR"/>
          </a:p>
        </p:txBody>
      </p:sp>
      <p:pic>
        <p:nvPicPr>
          <p:cNvPr id="10" name="Imagen 9" descr="Texto&#10;&#10;Descripción generada automáticamente">
            <a:extLst>
              <a:ext uri="{FF2B5EF4-FFF2-40B4-BE49-F238E27FC236}">
                <a16:creationId xmlns:a16="http://schemas.microsoft.com/office/drawing/2014/main" id="{5077CEB3-34C4-4C4A-8D6B-C5647B188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7434"/>
            <a:ext cx="7055063" cy="3710566"/>
          </a:xfrm>
          <a:prstGeom prst="rect">
            <a:avLst/>
          </a:prstGeom>
        </p:spPr>
      </p:pic>
      <p:pic>
        <p:nvPicPr>
          <p:cNvPr id="12" name="Imagen 11" descr="Texto&#10;&#10;Descripción generada automáticamente">
            <a:extLst>
              <a:ext uri="{FF2B5EF4-FFF2-40B4-BE49-F238E27FC236}">
                <a16:creationId xmlns:a16="http://schemas.microsoft.com/office/drawing/2014/main" id="{E79A1183-4CB0-4097-8A14-A794D4601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865" y="-173073"/>
            <a:ext cx="6275361" cy="347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3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4">
            <a:extLst>
              <a:ext uri="{FF2B5EF4-FFF2-40B4-BE49-F238E27FC236}">
                <a16:creationId xmlns:a16="http://schemas.microsoft.com/office/drawing/2014/main" id="{A943362F-53F0-4F0B-9894-43DAF6305F72}"/>
              </a:ext>
            </a:extLst>
          </p:cNvPr>
          <p:cNvSpPr/>
          <p:nvPr/>
        </p:nvSpPr>
        <p:spPr>
          <a:xfrm>
            <a:off x="5228215" y="-8467"/>
            <a:ext cx="6962198" cy="6858000"/>
          </a:xfrm>
          <a:prstGeom prst="parallelogram">
            <a:avLst>
              <a:gd name="adj" fmla="val 347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TextBox 30"/>
          <p:cNvSpPr/>
          <p:nvPr/>
        </p:nvSpPr>
        <p:spPr>
          <a:xfrm>
            <a:off x="461520" y="736560"/>
            <a:ext cx="6096000" cy="65310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000" tIns="22500" rIns="45000" bIns="22500" anchor="t">
            <a:spAutoFit/>
          </a:bodyPr>
          <a:lstStyle/>
          <a:p>
            <a:pPr>
              <a:lnSpc>
                <a:spcPts val="5000"/>
              </a:lnSpc>
            </a:pPr>
            <a:r>
              <a:rPr lang="fr-FR" sz="4000" b="1" spc="-1" dirty="0">
                <a:solidFill>
                  <a:srgbClr val="C00000"/>
                </a:solidFill>
                <a:latin typeface="Montserrat Bold"/>
              </a:rPr>
              <a:t>Modules and Crates</a:t>
            </a:r>
          </a:p>
        </p:txBody>
      </p:sp>
      <p:sp>
        <p:nvSpPr>
          <p:cNvPr id="8" name="ZoneTexte 3">
            <a:extLst>
              <a:ext uri="{FF2B5EF4-FFF2-40B4-BE49-F238E27FC236}">
                <a16:creationId xmlns:a16="http://schemas.microsoft.com/office/drawing/2014/main" id="{7B3635AB-7E88-43D0-9BA4-54D64F59672E}"/>
              </a:ext>
            </a:extLst>
          </p:cNvPr>
          <p:cNvSpPr txBox="1"/>
          <p:nvPr/>
        </p:nvSpPr>
        <p:spPr>
          <a:xfrm>
            <a:off x="461520" y="4555072"/>
            <a:ext cx="40636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latin typeface="Montserrat" panose="00000500000000000000" pitchFamily="2" charset="0"/>
              </a:rPr>
              <a:t>Rust package manager: </a:t>
            </a:r>
            <a:r>
              <a:rPr lang="fr-FR" sz="1500" dirty="0">
                <a:latin typeface="Montserrat" panose="00000500000000000000" pitchFamily="2" charset="0"/>
                <a:hlinkClick r:id="rId3"/>
              </a:rPr>
              <a:t>https://crates.io/</a:t>
            </a:r>
            <a:endParaRPr lang="fr-FR" sz="1500" dirty="0">
              <a:latin typeface="Montserrat" panose="00000500000000000000" pitchFamily="2" charset="0"/>
            </a:endParaRPr>
          </a:p>
          <a:p>
            <a:endParaRPr lang="fr-FR" sz="1500" dirty="0">
              <a:latin typeface="Montserrat" panose="00000500000000000000" pitchFamily="2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5D35F98-D355-4C01-83DA-977125D23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1F34-3F22-4E91-98FD-F2FAF7BE0FDC}" type="slidenum">
              <a:rPr lang="fr-FR" smtClean="0"/>
              <a:t>33</a:t>
            </a:fld>
            <a:endParaRPr lang="fr-FR"/>
          </a:p>
        </p:txBody>
      </p:sp>
      <p:pic>
        <p:nvPicPr>
          <p:cNvPr id="5" name="Imagen 4" descr="Imagen que contiene lego, juguete&#10;&#10;Descripción generada automáticamente">
            <a:extLst>
              <a:ext uri="{FF2B5EF4-FFF2-40B4-BE49-F238E27FC236}">
                <a16:creationId xmlns:a16="http://schemas.microsoft.com/office/drawing/2014/main" id="{95C622F9-4258-4020-92DE-71B0C2373C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43" y="1912614"/>
            <a:ext cx="2914650" cy="2619375"/>
          </a:xfrm>
          <a:prstGeom prst="rect">
            <a:avLst/>
          </a:prstGeom>
        </p:spPr>
      </p:pic>
      <p:sp>
        <p:nvSpPr>
          <p:cNvPr id="10" name="ZoneTexte 3">
            <a:extLst>
              <a:ext uri="{FF2B5EF4-FFF2-40B4-BE49-F238E27FC236}">
                <a16:creationId xmlns:a16="http://schemas.microsoft.com/office/drawing/2014/main" id="{5E9C990D-271F-497F-98ED-4C6ECFBB267D}"/>
              </a:ext>
            </a:extLst>
          </p:cNvPr>
          <p:cNvSpPr txBox="1"/>
          <p:nvPr/>
        </p:nvSpPr>
        <p:spPr>
          <a:xfrm>
            <a:off x="461520" y="1566366"/>
            <a:ext cx="60248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latin typeface="Montserrat" panose="00000500000000000000" pitchFamily="2" charset="0"/>
              </a:rPr>
              <a:t>Crates: des librairies externes.</a:t>
            </a:r>
          </a:p>
        </p:txBody>
      </p:sp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3F62E6E0-E8A9-41A8-95A4-ED422E3028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215" y="2035378"/>
            <a:ext cx="7106320" cy="278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382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4">
            <a:extLst>
              <a:ext uri="{FF2B5EF4-FFF2-40B4-BE49-F238E27FC236}">
                <a16:creationId xmlns:a16="http://schemas.microsoft.com/office/drawing/2014/main" id="{A943362F-53F0-4F0B-9894-43DAF6305F72}"/>
              </a:ext>
            </a:extLst>
          </p:cNvPr>
          <p:cNvSpPr/>
          <p:nvPr/>
        </p:nvSpPr>
        <p:spPr>
          <a:xfrm>
            <a:off x="5228215" y="-8467"/>
            <a:ext cx="6962198" cy="6858000"/>
          </a:xfrm>
          <a:prstGeom prst="parallelogram">
            <a:avLst>
              <a:gd name="adj" fmla="val 347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TextBox 30"/>
          <p:cNvSpPr/>
          <p:nvPr/>
        </p:nvSpPr>
        <p:spPr>
          <a:xfrm>
            <a:off x="461520" y="736560"/>
            <a:ext cx="6096000" cy="65310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000" tIns="22500" rIns="45000" bIns="22500" anchor="t">
            <a:spAutoFit/>
          </a:bodyPr>
          <a:lstStyle/>
          <a:p>
            <a:pPr>
              <a:lnSpc>
                <a:spcPts val="5000"/>
              </a:lnSpc>
            </a:pPr>
            <a:r>
              <a:rPr lang="fr-FR" sz="4000" b="1" spc="-1" dirty="0">
                <a:solidFill>
                  <a:srgbClr val="C00000"/>
                </a:solidFill>
                <a:latin typeface="Montserrat Bold"/>
              </a:rPr>
              <a:t>Modules and Crates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5D35F98-D355-4C01-83DA-977125D23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1F34-3F22-4E91-98FD-F2FAF7BE0FDC}" type="slidenum">
              <a:rPr lang="fr-FR" smtClean="0"/>
              <a:t>34</a:t>
            </a:fld>
            <a:endParaRPr lang="fr-FR"/>
          </a:p>
        </p:txBody>
      </p:sp>
      <p:sp>
        <p:nvSpPr>
          <p:cNvPr id="10" name="ZoneTexte 3">
            <a:extLst>
              <a:ext uri="{FF2B5EF4-FFF2-40B4-BE49-F238E27FC236}">
                <a16:creationId xmlns:a16="http://schemas.microsoft.com/office/drawing/2014/main" id="{5E9C990D-271F-497F-98ED-4C6ECFBB267D}"/>
              </a:ext>
            </a:extLst>
          </p:cNvPr>
          <p:cNvSpPr txBox="1"/>
          <p:nvPr/>
        </p:nvSpPr>
        <p:spPr>
          <a:xfrm>
            <a:off x="461520" y="1499691"/>
            <a:ext cx="4824693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latin typeface="Montserrat" panose="00000500000000000000" pitchFamily="2" charset="0"/>
              </a:rPr>
              <a:t>Modules: équivalent aux package en Ada. Permet la division du code en plusieurs modules et fichiers.</a:t>
            </a:r>
          </a:p>
          <a:p>
            <a:r>
              <a:rPr lang="fr-FR" sz="1500" dirty="0">
                <a:latin typeface="Montserrat" panose="00000500000000000000" pitchFamily="2" charset="0"/>
              </a:rPr>
              <a:t>On a deux façons de créer des modules:</a:t>
            </a:r>
          </a:p>
          <a:p>
            <a:endParaRPr lang="fr-FR" sz="1500" dirty="0">
              <a:latin typeface="Montserrat" panose="00000500000000000000" pitchFamily="2" charset="0"/>
            </a:endParaRPr>
          </a:p>
          <a:p>
            <a:endParaRPr lang="fr-FR" sz="1500" dirty="0">
              <a:latin typeface="Montserrat" panose="00000500000000000000" pitchFamily="2" charset="0"/>
            </a:endParaRPr>
          </a:p>
          <a:p>
            <a:endParaRPr lang="fr-FR" sz="1500" dirty="0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fr-FR" sz="1500" dirty="0">
                <a:latin typeface="Montserrat" panose="00000500000000000000" pitchFamily="2" charset="0"/>
              </a:rPr>
              <a:t>Créer un directoire avec le nom du module et un fichier appelée mod.rs dans le directoire.</a:t>
            </a:r>
          </a:p>
          <a:p>
            <a:pPr marL="285750" indent="-285750">
              <a:buFontTx/>
              <a:buChar char="-"/>
            </a:pPr>
            <a:endParaRPr lang="fr-FR" sz="1500" dirty="0">
              <a:latin typeface="Montserrat" panose="00000500000000000000" pitchFamily="2" charset="0"/>
            </a:endParaRPr>
          </a:p>
          <a:p>
            <a:endParaRPr lang="fr-FR" sz="1500" dirty="0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endParaRPr lang="fr-FR" sz="1500" dirty="0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endParaRPr lang="fr-FR" sz="1500" dirty="0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endParaRPr lang="fr-FR" sz="1500" dirty="0">
              <a:latin typeface="Montserrat" panose="00000500000000000000" pitchFamily="2" charset="0"/>
            </a:endParaRPr>
          </a:p>
          <a:p>
            <a:endParaRPr lang="fr-FR" sz="1500" dirty="0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fr-FR" sz="1500" dirty="0">
                <a:latin typeface="Montserrat" panose="00000500000000000000" pitchFamily="2" charset="0"/>
              </a:rPr>
              <a:t>Créer un fichier avec le nom du module et un directoire avec le même nom et les autres fichiers dans ce directoire.</a:t>
            </a:r>
          </a:p>
          <a:p>
            <a:pPr marL="285750" indent="-285750">
              <a:buFontTx/>
              <a:buChar char="-"/>
            </a:pPr>
            <a:endParaRPr lang="fr-FR" sz="1500" dirty="0">
              <a:latin typeface="Montserrat" panose="00000500000000000000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BF77986-1BA2-48F0-B777-CE93EF7B3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13" y="1503998"/>
            <a:ext cx="6210300" cy="2808223"/>
          </a:xfrm>
          <a:prstGeom prst="rect">
            <a:avLst/>
          </a:prstGeom>
        </p:spPr>
      </p:pic>
      <p:pic>
        <p:nvPicPr>
          <p:cNvPr id="11" name="Imagen 10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CEB4E396-E826-4A0A-A53C-09DE646A4F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3429000"/>
            <a:ext cx="6210300" cy="299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054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4">
            <a:extLst>
              <a:ext uri="{FF2B5EF4-FFF2-40B4-BE49-F238E27FC236}">
                <a16:creationId xmlns:a16="http://schemas.microsoft.com/office/drawing/2014/main" id="{A943362F-53F0-4F0B-9894-43DAF6305F72}"/>
              </a:ext>
            </a:extLst>
          </p:cNvPr>
          <p:cNvSpPr/>
          <p:nvPr/>
        </p:nvSpPr>
        <p:spPr>
          <a:xfrm>
            <a:off x="5228215" y="-8467"/>
            <a:ext cx="6962198" cy="6858000"/>
          </a:xfrm>
          <a:prstGeom prst="parallelogram">
            <a:avLst>
              <a:gd name="adj" fmla="val 347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TextBox 30"/>
          <p:cNvSpPr/>
          <p:nvPr/>
        </p:nvSpPr>
        <p:spPr>
          <a:xfrm>
            <a:off x="461520" y="736560"/>
            <a:ext cx="6096000" cy="65310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000" tIns="22500" rIns="45000" bIns="22500" anchor="t">
            <a:spAutoFit/>
          </a:bodyPr>
          <a:lstStyle/>
          <a:p>
            <a:pPr>
              <a:lnSpc>
                <a:spcPts val="5000"/>
              </a:lnSpc>
            </a:pPr>
            <a:r>
              <a:rPr lang="fr-FR" sz="4000" b="1" spc="-1" dirty="0">
                <a:solidFill>
                  <a:srgbClr val="C00000"/>
                </a:solidFill>
                <a:latin typeface="Montserrat Bold"/>
              </a:rPr>
              <a:t>Collections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5D35F98-D355-4C01-83DA-977125D23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1F34-3F22-4E91-98FD-F2FAF7BE0FDC}" type="slidenum">
              <a:rPr lang="fr-FR" smtClean="0"/>
              <a:t>35</a:t>
            </a:fld>
            <a:endParaRPr lang="fr-FR"/>
          </a:p>
        </p:txBody>
      </p:sp>
      <p:sp>
        <p:nvSpPr>
          <p:cNvPr id="10" name="ZoneTexte 3">
            <a:extLst>
              <a:ext uri="{FF2B5EF4-FFF2-40B4-BE49-F238E27FC236}">
                <a16:creationId xmlns:a16="http://schemas.microsoft.com/office/drawing/2014/main" id="{5E9C990D-271F-497F-98ED-4C6ECFBB267D}"/>
              </a:ext>
            </a:extLst>
          </p:cNvPr>
          <p:cNvSpPr txBox="1"/>
          <p:nvPr/>
        </p:nvSpPr>
        <p:spPr>
          <a:xfrm>
            <a:off x="461520" y="1613991"/>
            <a:ext cx="5510493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500" dirty="0" err="1">
                <a:latin typeface="Montserrat" panose="00000500000000000000" pitchFamily="2" charset="0"/>
              </a:rPr>
              <a:t>Vectors</a:t>
            </a:r>
            <a:r>
              <a:rPr lang="fr-FR" sz="1500" dirty="0">
                <a:latin typeface="Montserrat" panose="00000500000000000000" pitchFamily="2" charset="0"/>
              </a:rPr>
              <a:t>: </a:t>
            </a:r>
            <a:r>
              <a:rPr lang="fr-FR" sz="1500" dirty="0" err="1">
                <a:latin typeface="Montserrat" panose="00000500000000000000" pitchFamily="2" charset="0"/>
              </a:rPr>
              <a:t>Array</a:t>
            </a:r>
            <a:r>
              <a:rPr lang="fr-FR" sz="1500" dirty="0">
                <a:latin typeface="Montserrat" panose="00000500000000000000" pitchFamily="2" charset="0"/>
              </a:rPr>
              <a:t> the taille variable. Ce ne sont pas des listes, on alloue plus de mémoire que c’est qu’on a besoin et si on en a besoin de plus on alloue une </a:t>
            </a:r>
            <a:r>
              <a:rPr lang="fr-FR" sz="1500" dirty="0" err="1">
                <a:latin typeface="Montserrat" panose="00000500000000000000" pitchFamily="2" charset="0"/>
              </a:rPr>
              <a:t>array</a:t>
            </a:r>
            <a:r>
              <a:rPr lang="fr-FR" sz="1500" dirty="0">
                <a:latin typeface="Montserrat" panose="00000500000000000000" pitchFamily="2" charset="0"/>
              </a:rPr>
              <a:t> plus grande et on copie tout. Il faut s’en souvenir de cette pénalité de performance.</a:t>
            </a:r>
          </a:p>
          <a:p>
            <a:r>
              <a:rPr lang="fr-FR" sz="1500" dirty="0">
                <a:latin typeface="Montserrat" panose="00000500000000000000" pitchFamily="2" charset="0"/>
              </a:rPr>
              <a:t> </a:t>
            </a:r>
          </a:p>
          <a:p>
            <a:pPr marL="285750" indent="-285750">
              <a:buFontTx/>
              <a:buChar char="-"/>
            </a:pPr>
            <a:endParaRPr lang="fr-FR" sz="1500" dirty="0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fr-FR" sz="1500" dirty="0" err="1">
                <a:latin typeface="Montserrat" panose="00000500000000000000" pitchFamily="2" charset="0"/>
              </a:rPr>
              <a:t>HashMaps</a:t>
            </a:r>
            <a:r>
              <a:rPr lang="fr-FR" sz="1500" dirty="0">
                <a:latin typeface="Montserrat" panose="00000500000000000000" pitchFamily="2" charset="0"/>
              </a:rPr>
              <a:t>:  ’’</a:t>
            </a:r>
            <a:r>
              <a:rPr lang="fr-FR" sz="1500" dirty="0" err="1">
                <a:latin typeface="Montserrat" panose="00000500000000000000" pitchFamily="2" charset="0"/>
              </a:rPr>
              <a:t>Dictionaires</a:t>
            </a:r>
            <a:r>
              <a:rPr lang="fr-FR" sz="1500" dirty="0">
                <a:latin typeface="Montserrat" panose="00000500000000000000" pitchFamily="2" charset="0"/>
              </a:rPr>
              <a:t> de python’’. On ne va pas les utiliser juste sachez qu’ils existent.</a:t>
            </a:r>
          </a:p>
          <a:p>
            <a:endParaRPr lang="fr-FR" sz="1500" dirty="0">
              <a:latin typeface="Montserrat" panose="00000500000000000000" pitchFamily="2" charset="0"/>
            </a:endParaRPr>
          </a:p>
          <a:p>
            <a:endParaRPr lang="fr-FR" sz="1500" dirty="0">
              <a:latin typeface="Montserrat" panose="00000500000000000000" pitchFamily="2" charset="0"/>
            </a:endParaRPr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494AE4B1-7E8B-4F78-B606-E418923DE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75" y="911730"/>
            <a:ext cx="6286500" cy="2522126"/>
          </a:xfrm>
          <a:prstGeom prst="rect">
            <a:avLst/>
          </a:prstGeom>
        </p:spPr>
      </p:pic>
      <p:pic>
        <p:nvPicPr>
          <p:cNvPr id="12" name="Imagen 5" descr="Icono&#10;&#10;Descripción generada automáticamente">
            <a:extLst>
              <a:ext uri="{FF2B5EF4-FFF2-40B4-BE49-F238E27FC236}">
                <a16:creationId xmlns:a16="http://schemas.microsoft.com/office/drawing/2014/main" id="{DFC74B51-21C6-4C6A-8F74-22BF94FE5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6562" y="911730"/>
            <a:ext cx="1652992" cy="108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3707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4">
            <a:extLst>
              <a:ext uri="{FF2B5EF4-FFF2-40B4-BE49-F238E27FC236}">
                <a16:creationId xmlns:a16="http://schemas.microsoft.com/office/drawing/2014/main" id="{A943362F-53F0-4F0B-9894-43DAF6305F72}"/>
              </a:ext>
            </a:extLst>
          </p:cNvPr>
          <p:cNvSpPr/>
          <p:nvPr/>
        </p:nvSpPr>
        <p:spPr>
          <a:xfrm>
            <a:off x="5228215" y="-8467"/>
            <a:ext cx="6962198" cy="6858000"/>
          </a:xfrm>
          <a:prstGeom prst="parallelogram">
            <a:avLst>
              <a:gd name="adj" fmla="val 347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TextBox 30"/>
          <p:cNvSpPr/>
          <p:nvPr/>
        </p:nvSpPr>
        <p:spPr>
          <a:xfrm>
            <a:off x="461520" y="736560"/>
            <a:ext cx="6096000" cy="65310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000" tIns="22500" rIns="45000" bIns="22500" anchor="t">
            <a:spAutoFit/>
          </a:bodyPr>
          <a:lstStyle/>
          <a:p>
            <a:pPr>
              <a:lnSpc>
                <a:spcPts val="5000"/>
              </a:lnSpc>
            </a:pPr>
            <a:r>
              <a:rPr lang="fr-FR" sz="4000" b="1" spc="-1" dirty="0">
                <a:solidFill>
                  <a:srgbClr val="C00000"/>
                </a:solidFill>
                <a:latin typeface="Montserrat Bold"/>
              </a:rPr>
              <a:t>Strings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5D35F98-D355-4C01-83DA-977125D23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1F34-3F22-4E91-98FD-F2FAF7BE0FDC}" type="slidenum">
              <a:rPr lang="fr-FR" smtClean="0"/>
              <a:t>36</a:t>
            </a:fld>
            <a:endParaRPr lang="fr-FR"/>
          </a:p>
        </p:txBody>
      </p:sp>
      <p:sp>
        <p:nvSpPr>
          <p:cNvPr id="10" name="ZoneTexte 3">
            <a:extLst>
              <a:ext uri="{FF2B5EF4-FFF2-40B4-BE49-F238E27FC236}">
                <a16:creationId xmlns:a16="http://schemas.microsoft.com/office/drawing/2014/main" id="{5E9C990D-271F-497F-98ED-4C6ECFBB267D}"/>
              </a:ext>
            </a:extLst>
          </p:cNvPr>
          <p:cNvSpPr txBox="1"/>
          <p:nvPr/>
        </p:nvSpPr>
        <p:spPr>
          <a:xfrm>
            <a:off x="461520" y="1566366"/>
            <a:ext cx="602484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500" dirty="0">
                <a:latin typeface="Montserrat" panose="00000500000000000000" pitchFamily="2" charset="0"/>
              </a:rPr>
              <a:t>2 Types de string: </a:t>
            </a:r>
            <a:r>
              <a:rPr lang="fr-FR" sz="1500" dirty="0" err="1">
                <a:latin typeface="Montserrat" panose="00000500000000000000" pitchFamily="2" charset="0"/>
              </a:rPr>
              <a:t>Owned</a:t>
            </a:r>
            <a:r>
              <a:rPr lang="fr-FR" sz="1500" dirty="0">
                <a:latin typeface="Montserrat" panose="00000500000000000000" pitchFamily="2" charset="0"/>
              </a:rPr>
              <a:t> et </a:t>
            </a:r>
            <a:r>
              <a:rPr lang="fr-FR" sz="1500" dirty="0" err="1">
                <a:latin typeface="Montserrat" panose="00000500000000000000" pitchFamily="2" charset="0"/>
              </a:rPr>
              <a:t>reference</a:t>
            </a:r>
            <a:r>
              <a:rPr lang="fr-FR" sz="1500" dirty="0">
                <a:latin typeface="Montserrat" panose="00000500000000000000" pitchFamily="2" charset="0"/>
              </a:rPr>
              <a:t>.</a:t>
            </a:r>
          </a:p>
          <a:p>
            <a:pPr marL="285750" indent="-285750">
              <a:buFontTx/>
              <a:buChar char="-"/>
            </a:pPr>
            <a:endParaRPr lang="fr-FR" sz="1500" dirty="0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fr-FR" sz="1500" dirty="0">
                <a:latin typeface="Montserrat" panose="00000500000000000000" pitchFamily="2" charset="0"/>
              </a:rPr>
              <a:t>&amp;</a:t>
            </a:r>
            <a:r>
              <a:rPr lang="fr-FR" sz="1500" dirty="0" err="1">
                <a:latin typeface="Montserrat" panose="00000500000000000000" pitchFamily="2" charset="0"/>
              </a:rPr>
              <a:t>str</a:t>
            </a:r>
            <a:r>
              <a:rPr lang="fr-FR" sz="1500" dirty="0">
                <a:latin typeface="Montserrat" panose="00000500000000000000" pitchFamily="2" charset="0"/>
              </a:rPr>
              <a:t> : référence à un String. La mémoire ne nous appartient pas il est donc immutable. </a:t>
            </a:r>
          </a:p>
          <a:p>
            <a:pPr marL="285750" indent="-285750">
              <a:buFontTx/>
              <a:buChar char="-"/>
            </a:pPr>
            <a:endParaRPr lang="fr-FR" sz="1500" dirty="0">
              <a:latin typeface="Montserrat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fr-FR" sz="1500" dirty="0">
                <a:latin typeface="Montserrat" panose="00000500000000000000" pitchFamily="2" charset="0"/>
              </a:rPr>
              <a:t>String: On a la propriété de la mémoire on peux donc modifier la valeur de la variable.</a:t>
            </a:r>
          </a:p>
          <a:p>
            <a:endParaRPr lang="fr-FR" sz="1500" dirty="0">
              <a:latin typeface="Montserrat" panose="00000500000000000000" pitchFamily="2" charset="0"/>
            </a:endParaRPr>
          </a:p>
          <a:p>
            <a:endParaRPr lang="fr-FR" sz="1500" dirty="0">
              <a:latin typeface="Montserrat" panose="00000500000000000000" pitchFamily="2" charset="0"/>
            </a:endParaRPr>
          </a:p>
        </p:txBody>
      </p:sp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6E9C7277-A993-4907-980F-88A6174B13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4" y="2804449"/>
            <a:ext cx="10067925" cy="4147933"/>
          </a:xfrm>
          <a:prstGeom prst="rect">
            <a:avLst/>
          </a:prstGeom>
        </p:spPr>
      </p:pic>
      <p:pic>
        <p:nvPicPr>
          <p:cNvPr id="11" name="Imagen 4" descr="Icono&#10;&#10;Descripción generada automáticamente">
            <a:extLst>
              <a:ext uri="{FF2B5EF4-FFF2-40B4-BE49-F238E27FC236}">
                <a16:creationId xmlns:a16="http://schemas.microsoft.com/office/drawing/2014/main" id="{B440E550-A14C-46D3-8601-AFBAD2C627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9635" y="2897944"/>
            <a:ext cx="1948290" cy="130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39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4">
            <a:extLst>
              <a:ext uri="{FF2B5EF4-FFF2-40B4-BE49-F238E27FC236}">
                <a16:creationId xmlns:a16="http://schemas.microsoft.com/office/drawing/2014/main" id="{A943362F-53F0-4F0B-9894-43DAF6305F72}"/>
              </a:ext>
            </a:extLst>
          </p:cNvPr>
          <p:cNvSpPr/>
          <p:nvPr/>
        </p:nvSpPr>
        <p:spPr>
          <a:xfrm>
            <a:off x="5228215" y="-8467"/>
            <a:ext cx="6962198" cy="6858000"/>
          </a:xfrm>
          <a:prstGeom prst="parallelogram">
            <a:avLst>
              <a:gd name="adj" fmla="val 347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TextBox 30"/>
          <p:cNvSpPr/>
          <p:nvPr/>
        </p:nvSpPr>
        <p:spPr>
          <a:xfrm>
            <a:off x="461520" y="736560"/>
            <a:ext cx="6096000" cy="65310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000" tIns="22500" rIns="45000" bIns="22500" anchor="t">
            <a:spAutoFit/>
          </a:bodyPr>
          <a:lstStyle/>
          <a:p>
            <a:pPr>
              <a:lnSpc>
                <a:spcPts val="5000"/>
              </a:lnSpc>
            </a:pPr>
            <a:r>
              <a:rPr lang="fr-FR" sz="4000" b="1" spc="-1" dirty="0">
                <a:solidFill>
                  <a:srgbClr val="C00000"/>
                </a:solidFill>
                <a:latin typeface="Montserrat Bold"/>
              </a:rPr>
              <a:t>Tests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5D35F98-D355-4C01-83DA-977125D23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1F34-3F22-4E91-98FD-F2FAF7BE0FDC}" type="slidenum">
              <a:rPr lang="fr-FR" smtClean="0"/>
              <a:t>37</a:t>
            </a:fld>
            <a:endParaRPr lang="fr-FR"/>
          </a:p>
        </p:txBody>
      </p:sp>
      <p:sp>
        <p:nvSpPr>
          <p:cNvPr id="10" name="ZoneTexte 3">
            <a:extLst>
              <a:ext uri="{FF2B5EF4-FFF2-40B4-BE49-F238E27FC236}">
                <a16:creationId xmlns:a16="http://schemas.microsoft.com/office/drawing/2014/main" id="{5E9C990D-271F-497F-98ED-4C6ECFBB267D}"/>
              </a:ext>
            </a:extLst>
          </p:cNvPr>
          <p:cNvSpPr txBox="1"/>
          <p:nvPr/>
        </p:nvSpPr>
        <p:spPr>
          <a:xfrm>
            <a:off x="461520" y="1566366"/>
            <a:ext cx="60248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500" dirty="0">
                <a:latin typeface="Montserrat" panose="00000500000000000000" pitchFamily="2" charset="0"/>
              </a:rPr>
              <a:t>Tests automatiques qui permettent valider le bon fonctionnement du code de façon automatique. Lancer la commande « cargo test » pour exécuter tous les tests.</a:t>
            </a:r>
          </a:p>
          <a:p>
            <a:endParaRPr lang="fr-FR" sz="1500" dirty="0">
              <a:latin typeface="Montserrat" panose="00000500000000000000" pitchFamily="2" charset="0"/>
            </a:endParaRPr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B628E61F-A459-4FCC-92A6-5D7D2C4C9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2134693"/>
            <a:ext cx="7760815" cy="319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369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4">
            <a:extLst>
              <a:ext uri="{FF2B5EF4-FFF2-40B4-BE49-F238E27FC236}">
                <a16:creationId xmlns:a16="http://schemas.microsoft.com/office/drawing/2014/main" id="{A943362F-53F0-4F0B-9894-43DAF6305F72}"/>
              </a:ext>
            </a:extLst>
          </p:cNvPr>
          <p:cNvSpPr/>
          <p:nvPr/>
        </p:nvSpPr>
        <p:spPr>
          <a:xfrm>
            <a:off x="5228215" y="-8467"/>
            <a:ext cx="6962198" cy="6858000"/>
          </a:xfrm>
          <a:prstGeom prst="parallelogram">
            <a:avLst>
              <a:gd name="adj" fmla="val 347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TextBox 30"/>
          <p:cNvSpPr/>
          <p:nvPr/>
        </p:nvSpPr>
        <p:spPr>
          <a:xfrm>
            <a:off x="461520" y="736560"/>
            <a:ext cx="6096000" cy="65310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000" tIns="22500" rIns="45000" bIns="22500" anchor="t">
            <a:spAutoFit/>
          </a:bodyPr>
          <a:lstStyle/>
          <a:p>
            <a:pPr>
              <a:lnSpc>
                <a:spcPts val="5000"/>
              </a:lnSpc>
            </a:pPr>
            <a:r>
              <a:rPr lang="fr-FR" sz="4000" b="1" spc="-1" dirty="0" err="1">
                <a:solidFill>
                  <a:srgbClr val="C00000"/>
                </a:solidFill>
                <a:latin typeface="Montserrat Bold"/>
              </a:rPr>
              <a:t>Iterators</a:t>
            </a:r>
            <a:endParaRPr lang="fr-FR" sz="4000" b="1" spc="-1" dirty="0">
              <a:solidFill>
                <a:srgbClr val="C00000"/>
              </a:solidFill>
              <a:latin typeface="Montserrat Bold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5D35F98-D355-4C01-83DA-977125D23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1F34-3F22-4E91-98FD-F2FAF7BE0FDC}" type="slidenum">
              <a:rPr lang="fr-FR" smtClean="0"/>
              <a:t>38</a:t>
            </a:fld>
            <a:endParaRPr lang="fr-FR" dirty="0"/>
          </a:p>
        </p:txBody>
      </p:sp>
      <p:sp>
        <p:nvSpPr>
          <p:cNvPr id="10" name="ZoneTexte 3">
            <a:extLst>
              <a:ext uri="{FF2B5EF4-FFF2-40B4-BE49-F238E27FC236}">
                <a16:creationId xmlns:a16="http://schemas.microsoft.com/office/drawing/2014/main" id="{5E9C990D-271F-497F-98ED-4C6ECFBB267D}"/>
              </a:ext>
            </a:extLst>
          </p:cNvPr>
          <p:cNvSpPr txBox="1"/>
          <p:nvPr/>
        </p:nvSpPr>
        <p:spPr>
          <a:xfrm>
            <a:off x="461520" y="1566366"/>
            <a:ext cx="54154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500" dirty="0">
                <a:latin typeface="Montserrat" panose="00000500000000000000" pitchFamily="2" charset="0"/>
              </a:rPr>
              <a:t>Un itérateur est un objet qui implémente le trait « </a:t>
            </a:r>
            <a:r>
              <a:rPr lang="fr-FR" sz="1500" dirty="0" err="1">
                <a:latin typeface="Montserrat" panose="00000500000000000000" pitchFamily="2" charset="0"/>
              </a:rPr>
              <a:t>iterator</a:t>
            </a:r>
            <a:r>
              <a:rPr lang="fr-FR" sz="1500" dirty="0">
                <a:latin typeface="Montserrat" panose="00000500000000000000" pitchFamily="2" charset="0"/>
              </a:rPr>
              <a:t> », et principalement la méthode .</a:t>
            </a:r>
            <a:r>
              <a:rPr lang="fr-FR" sz="1500" dirty="0" err="1">
                <a:latin typeface="Montserrat" panose="00000500000000000000" pitchFamily="2" charset="0"/>
              </a:rPr>
              <a:t>next</a:t>
            </a:r>
            <a:r>
              <a:rPr lang="fr-FR" sz="1500" dirty="0">
                <a:latin typeface="Montserrat" panose="00000500000000000000" pitchFamily="2" charset="0"/>
              </a:rPr>
              <a:t>(). Typiquement une liste ou un tableau mais pas seulement. </a:t>
            </a:r>
          </a:p>
          <a:p>
            <a:pPr marL="285750" indent="-285750">
              <a:buFontTx/>
              <a:buChar char="-"/>
            </a:pPr>
            <a:r>
              <a:rPr lang="fr-FR" sz="1500" dirty="0">
                <a:latin typeface="Montserrat" panose="00000500000000000000" pitchFamily="2" charset="0"/>
              </a:rPr>
              <a:t>Quand on appelle la méthode .</a:t>
            </a:r>
            <a:r>
              <a:rPr lang="fr-FR" sz="1500" dirty="0" err="1">
                <a:latin typeface="Montserrat" panose="00000500000000000000" pitchFamily="2" charset="0"/>
              </a:rPr>
              <a:t>next</a:t>
            </a:r>
            <a:r>
              <a:rPr lang="fr-FR" sz="1500" dirty="0">
                <a:latin typeface="Montserrat" panose="00000500000000000000" pitchFamily="2" charset="0"/>
              </a:rPr>
              <a:t>() on reçoit une option avec la prochaine valeur de l’itérateur.</a:t>
            </a:r>
          </a:p>
          <a:p>
            <a:pPr marL="285750" indent="-285750">
              <a:buFontTx/>
              <a:buChar char="-"/>
            </a:pPr>
            <a:r>
              <a:rPr lang="fr-FR" sz="1500" dirty="0">
                <a:latin typeface="Montserrat" panose="00000500000000000000" pitchFamily="2" charset="0"/>
              </a:rPr>
              <a:t>L’usage le plus commun c’est un for où on a besoin d’un itérateur pour l’écrire.</a:t>
            </a:r>
          </a:p>
          <a:p>
            <a:pPr marL="285750" indent="-285750">
              <a:buFontTx/>
              <a:buChar char="-"/>
            </a:pPr>
            <a:r>
              <a:rPr lang="fr-FR" sz="1500" dirty="0">
                <a:latin typeface="Montserrat" panose="00000500000000000000" pitchFamily="2" charset="0"/>
              </a:rPr>
              <a:t>Un des itérateur les plus communs est: 0..5, l’équivalent à range(0,5) en python. Note: 5 exclu.</a:t>
            </a:r>
          </a:p>
          <a:p>
            <a:pPr marL="285750" indent="-285750">
              <a:buFontTx/>
              <a:buChar char="-"/>
            </a:pPr>
            <a:endParaRPr lang="fr-FR" sz="1500" dirty="0">
              <a:latin typeface="Montserrat" panose="00000500000000000000" pitchFamily="2" charset="0"/>
            </a:endParaRPr>
          </a:p>
          <a:p>
            <a:endParaRPr lang="fr-FR" sz="1500" dirty="0">
              <a:latin typeface="Montserrat" panose="00000500000000000000" pitchFamily="2" charset="0"/>
            </a:endParaRPr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A3715DAE-29EC-4193-B27C-D15A8660D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82" y="3825154"/>
            <a:ext cx="7685169" cy="3166249"/>
          </a:xfrm>
          <a:prstGeom prst="rect">
            <a:avLst/>
          </a:prstGeom>
        </p:spPr>
      </p:pic>
      <p:pic>
        <p:nvPicPr>
          <p:cNvPr id="11" name="Imagen 10" descr="Texto&#10;&#10;Descripción generada automáticamente">
            <a:extLst>
              <a:ext uri="{FF2B5EF4-FFF2-40B4-BE49-F238E27FC236}">
                <a16:creationId xmlns:a16="http://schemas.microsoft.com/office/drawing/2014/main" id="{42CA37B6-C2E8-48CB-B276-860FD33A7C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500" y="914016"/>
            <a:ext cx="6614500" cy="476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841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4">
            <a:extLst>
              <a:ext uri="{FF2B5EF4-FFF2-40B4-BE49-F238E27FC236}">
                <a16:creationId xmlns:a16="http://schemas.microsoft.com/office/drawing/2014/main" id="{A943362F-53F0-4F0B-9894-43DAF6305F72}"/>
              </a:ext>
            </a:extLst>
          </p:cNvPr>
          <p:cNvSpPr/>
          <p:nvPr/>
        </p:nvSpPr>
        <p:spPr>
          <a:xfrm>
            <a:off x="5228215" y="-8467"/>
            <a:ext cx="6962198" cy="6858000"/>
          </a:xfrm>
          <a:prstGeom prst="parallelogram">
            <a:avLst>
              <a:gd name="adj" fmla="val 347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TextBox 30"/>
          <p:cNvSpPr/>
          <p:nvPr/>
        </p:nvSpPr>
        <p:spPr>
          <a:xfrm>
            <a:off x="461520" y="736560"/>
            <a:ext cx="6096000" cy="65310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000" tIns="22500" rIns="45000" bIns="22500" anchor="t">
            <a:spAutoFit/>
          </a:bodyPr>
          <a:lstStyle/>
          <a:p>
            <a:pPr>
              <a:lnSpc>
                <a:spcPts val="5000"/>
              </a:lnSpc>
            </a:pPr>
            <a:r>
              <a:rPr lang="fr-FR" sz="4000" b="1" spc="-1" dirty="0" err="1">
                <a:solidFill>
                  <a:srgbClr val="C00000"/>
                </a:solidFill>
                <a:latin typeface="Montserrat Bold"/>
              </a:rPr>
              <a:t>Closures</a:t>
            </a:r>
            <a:endParaRPr lang="fr-FR" sz="4000" b="1" spc="-1" dirty="0">
              <a:solidFill>
                <a:srgbClr val="C00000"/>
              </a:solidFill>
              <a:latin typeface="Montserrat Bold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5D35F98-D355-4C01-83DA-977125D23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1F34-3F22-4E91-98FD-F2FAF7BE0FDC}" type="slidenum">
              <a:rPr lang="fr-FR" smtClean="0"/>
              <a:t>39</a:t>
            </a:fld>
            <a:endParaRPr lang="fr-FR" dirty="0"/>
          </a:p>
        </p:txBody>
      </p:sp>
      <p:sp>
        <p:nvSpPr>
          <p:cNvPr id="10" name="ZoneTexte 3">
            <a:extLst>
              <a:ext uri="{FF2B5EF4-FFF2-40B4-BE49-F238E27FC236}">
                <a16:creationId xmlns:a16="http://schemas.microsoft.com/office/drawing/2014/main" id="{5E9C990D-271F-497F-98ED-4C6ECFBB267D}"/>
              </a:ext>
            </a:extLst>
          </p:cNvPr>
          <p:cNvSpPr txBox="1"/>
          <p:nvPr/>
        </p:nvSpPr>
        <p:spPr>
          <a:xfrm>
            <a:off x="461520" y="1566366"/>
            <a:ext cx="525734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500" dirty="0">
                <a:latin typeface="Montserrat" panose="00000500000000000000" pitchFamily="2" charset="0"/>
              </a:rPr>
              <a:t>En </a:t>
            </a:r>
            <a:r>
              <a:rPr lang="fr-FR" sz="1500" dirty="0" err="1">
                <a:latin typeface="Montserrat" panose="00000500000000000000" pitchFamily="2" charset="0"/>
              </a:rPr>
              <a:t>rust</a:t>
            </a:r>
            <a:r>
              <a:rPr lang="fr-FR" sz="1500" dirty="0">
                <a:latin typeface="Montserrat" panose="00000500000000000000" pitchFamily="2" charset="0"/>
              </a:rPr>
              <a:t> les fonctions peuvent être utilisés comme un type. Pour faciliter cette utilisation on a les fonctions anonymes ou </a:t>
            </a:r>
            <a:r>
              <a:rPr lang="fr-FR" sz="1500" dirty="0" err="1">
                <a:latin typeface="Montserrat" panose="00000500000000000000" pitchFamily="2" charset="0"/>
              </a:rPr>
              <a:t>closures</a:t>
            </a:r>
            <a:r>
              <a:rPr lang="fr-FR" sz="1500" dirty="0">
                <a:latin typeface="Montserrat" panose="00000500000000000000" pitchFamily="2" charset="0"/>
              </a:rPr>
              <a:t>. Fonctions sans nom qui ont comme différence principale avec les fonctions qu’elles capturent les valeurs ou « contexte » qu’elles utilisent.</a:t>
            </a:r>
          </a:p>
          <a:p>
            <a:pPr marL="285750" indent="-285750">
              <a:buFontTx/>
              <a:buChar char="-"/>
            </a:pPr>
            <a:r>
              <a:rPr lang="fr-FR" sz="1500" dirty="0">
                <a:latin typeface="Montserrat" panose="00000500000000000000" pitchFamily="2" charset="0"/>
              </a:rPr>
              <a:t>Les </a:t>
            </a:r>
            <a:r>
              <a:rPr lang="fr-FR" sz="1500" dirty="0" err="1">
                <a:latin typeface="Montserrat" panose="00000500000000000000" pitchFamily="2" charset="0"/>
              </a:rPr>
              <a:t>closures</a:t>
            </a:r>
            <a:r>
              <a:rPr lang="fr-FR" sz="1500" dirty="0">
                <a:latin typeface="Montserrat" panose="00000500000000000000" pitchFamily="2" charset="0"/>
              </a:rPr>
              <a:t> vont inférer le type grâce à la première utilisation, on ne peux pas définir une </a:t>
            </a:r>
            <a:r>
              <a:rPr lang="fr-FR" sz="1500" dirty="0" err="1">
                <a:latin typeface="Montserrat" panose="00000500000000000000" pitchFamily="2" charset="0"/>
              </a:rPr>
              <a:t>closure</a:t>
            </a:r>
            <a:r>
              <a:rPr lang="fr-FR" sz="1500" dirty="0">
                <a:latin typeface="Montserrat" panose="00000500000000000000" pitchFamily="2" charset="0"/>
              </a:rPr>
              <a:t> qui fonctionnera avec deux types même si c’est la même syntaxe.</a:t>
            </a:r>
          </a:p>
        </p:txBody>
      </p:sp>
      <p:pic>
        <p:nvPicPr>
          <p:cNvPr id="7" name="Imagen 6" descr="Calendario&#10;&#10;Descripción generada automáticamente">
            <a:extLst>
              <a:ext uri="{FF2B5EF4-FFF2-40B4-BE49-F238E27FC236}">
                <a16:creationId xmlns:a16="http://schemas.microsoft.com/office/drawing/2014/main" id="{29ADFC77-3128-4BF2-B23B-26BA7CE8C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7" y="3429000"/>
            <a:ext cx="8030222" cy="3367512"/>
          </a:xfrm>
          <a:prstGeom prst="rect">
            <a:avLst/>
          </a:prstGeom>
        </p:spPr>
      </p:pic>
      <p:pic>
        <p:nvPicPr>
          <p:cNvPr id="9" name="Imagen 8" descr="Texto&#10;&#10;Descripción generada automáticamente">
            <a:extLst>
              <a:ext uri="{FF2B5EF4-FFF2-40B4-BE49-F238E27FC236}">
                <a16:creationId xmlns:a16="http://schemas.microsoft.com/office/drawing/2014/main" id="{42C746C5-1149-4D16-AE1D-FE1100CBF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215" y="860028"/>
            <a:ext cx="7468100" cy="3589506"/>
          </a:xfrm>
          <a:prstGeom prst="rect">
            <a:avLst/>
          </a:prstGeom>
        </p:spPr>
      </p:pic>
      <p:pic>
        <p:nvPicPr>
          <p:cNvPr id="15" name="Imagen 4" descr="Icono&#10;&#10;Descripción generada automáticamente">
            <a:extLst>
              <a:ext uri="{FF2B5EF4-FFF2-40B4-BE49-F238E27FC236}">
                <a16:creationId xmlns:a16="http://schemas.microsoft.com/office/drawing/2014/main" id="{97C7C90A-9A77-417E-B0FF-D633961EE0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9567" y="920677"/>
            <a:ext cx="1948290" cy="130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84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Box 90"/>
          <p:cNvSpPr/>
          <p:nvPr/>
        </p:nvSpPr>
        <p:spPr>
          <a:xfrm>
            <a:off x="2473996" y="371880"/>
            <a:ext cx="7250724" cy="630921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45000" tIns="22500" rIns="45000" bIns="2250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fr-FR" sz="3300" b="1" spc="-1" dirty="0">
                <a:solidFill>
                  <a:srgbClr val="222A35"/>
                </a:solidFill>
                <a:latin typeface="Montserrat" panose="00000500000000000000" pitchFamily="2" charset="0"/>
                <a:ea typeface="Montserrat Bold"/>
              </a:rPr>
              <a:t>Compétences pas envisagés ici :</a:t>
            </a:r>
            <a:endParaRPr lang="fr-FR" sz="3300" spc="-1" dirty="0">
              <a:latin typeface="Montserrat" panose="00000500000000000000" pitchFamily="2" charset="0"/>
            </a:endParaRPr>
          </a:p>
        </p:txBody>
      </p:sp>
      <p:sp>
        <p:nvSpPr>
          <p:cNvPr id="181" name="TextBox 42"/>
          <p:cNvSpPr/>
          <p:nvPr/>
        </p:nvSpPr>
        <p:spPr>
          <a:xfrm>
            <a:off x="7201588" y="3058262"/>
            <a:ext cx="1213430" cy="322438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45000" tIns="22500" rIns="45000" bIns="225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spc="-1" dirty="0">
                <a:solidFill>
                  <a:srgbClr val="445469"/>
                </a:solidFill>
                <a:latin typeface="Montserrat" panose="00000500000000000000" pitchFamily="2" charset="0"/>
                <a:ea typeface="Montserrat Bold"/>
              </a:rPr>
              <a:t>Lifetimes</a:t>
            </a:r>
            <a:endParaRPr lang="fr-FR" spc="-1" dirty="0">
              <a:latin typeface="Montserrat" panose="00000500000000000000" pitchFamily="2" charset="0"/>
            </a:endParaRPr>
          </a:p>
        </p:txBody>
      </p:sp>
      <p:sp>
        <p:nvSpPr>
          <p:cNvPr id="182" name="TextBox 45"/>
          <p:cNvSpPr/>
          <p:nvPr/>
        </p:nvSpPr>
        <p:spPr>
          <a:xfrm>
            <a:off x="7196908" y="4173642"/>
            <a:ext cx="2092452" cy="599437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45000" tIns="22500" rIns="45000" bIns="225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spc="-1" dirty="0">
                <a:solidFill>
                  <a:srgbClr val="445469"/>
                </a:solidFill>
                <a:latin typeface="Montserrat" panose="00000500000000000000" pitchFamily="2" charset="0"/>
                <a:ea typeface="Montserrat Bold"/>
              </a:rPr>
              <a:t>The dark side of </a:t>
            </a:r>
            <a:endParaRPr lang="fr-FR" spc="-1" dirty="0">
              <a:latin typeface="Montserrat" panose="00000500000000000000" pitchFamily="2" charset="0"/>
            </a:endParaRPr>
          </a:p>
          <a:p>
            <a:pPr>
              <a:lnSpc>
                <a:spcPct val="100000"/>
              </a:lnSpc>
            </a:pPr>
            <a:r>
              <a:rPr lang="en-US" b="1" spc="-1" dirty="0">
                <a:solidFill>
                  <a:srgbClr val="445469"/>
                </a:solidFill>
                <a:latin typeface="Montserrat" panose="00000500000000000000" pitchFamily="2" charset="0"/>
                <a:ea typeface="Montserrat Bold"/>
              </a:rPr>
              <a:t>Rust: Unsafe </a:t>
            </a:r>
            <a:endParaRPr lang="fr-FR" spc="-1" dirty="0">
              <a:latin typeface="Montserrat" panose="00000500000000000000" pitchFamily="2" charset="0"/>
            </a:endParaRPr>
          </a:p>
        </p:txBody>
      </p:sp>
      <p:sp>
        <p:nvSpPr>
          <p:cNvPr id="183" name="TextBox 62"/>
          <p:cNvSpPr/>
          <p:nvPr/>
        </p:nvSpPr>
        <p:spPr>
          <a:xfrm>
            <a:off x="6585572" y="3900060"/>
            <a:ext cx="507532" cy="1009015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45000" tIns="320040" rIns="45000" bIns="2250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750" spc="-1" dirty="0">
                <a:solidFill>
                  <a:srgbClr val="A9A8AB"/>
                </a:solidFill>
                <a:latin typeface="Montserrat" panose="00000500000000000000" pitchFamily="2" charset="0"/>
                <a:ea typeface="Montserrat Light"/>
              </a:rPr>
              <a:t>5</a:t>
            </a:r>
            <a:endParaRPr lang="fr-FR" sz="5750" spc="-1" dirty="0">
              <a:latin typeface="Montserrat" panose="00000500000000000000" pitchFamily="2" charset="0"/>
            </a:endParaRPr>
          </a:p>
        </p:txBody>
      </p:sp>
      <p:sp>
        <p:nvSpPr>
          <p:cNvPr id="184" name="TextBox 64"/>
          <p:cNvSpPr/>
          <p:nvPr/>
        </p:nvSpPr>
        <p:spPr>
          <a:xfrm>
            <a:off x="6549766" y="2599200"/>
            <a:ext cx="578064" cy="1009015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45000" tIns="320040" rIns="45000" bIns="2250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750" spc="-1" dirty="0">
                <a:solidFill>
                  <a:srgbClr val="545356"/>
                </a:solidFill>
                <a:latin typeface="Montserrat" panose="00000500000000000000" pitchFamily="2" charset="0"/>
                <a:ea typeface="Montserrat Light"/>
              </a:rPr>
              <a:t>4</a:t>
            </a:r>
            <a:endParaRPr lang="fr-FR" sz="5750" spc="-1" dirty="0">
              <a:latin typeface="Montserrat" panose="00000500000000000000" pitchFamily="2" charset="0"/>
            </a:endParaRPr>
          </a:p>
        </p:txBody>
      </p:sp>
      <p:sp>
        <p:nvSpPr>
          <p:cNvPr id="185" name="TextBox 65"/>
          <p:cNvSpPr/>
          <p:nvPr/>
        </p:nvSpPr>
        <p:spPr>
          <a:xfrm>
            <a:off x="1973848" y="4828022"/>
            <a:ext cx="822811" cy="322438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45000" tIns="22500" rIns="45000" bIns="225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spc="-1" dirty="0">
                <a:solidFill>
                  <a:srgbClr val="445469"/>
                </a:solidFill>
                <a:latin typeface="Montserrat" panose="00000500000000000000" pitchFamily="2" charset="0"/>
                <a:ea typeface="Montserrat Bold"/>
              </a:rPr>
              <a:t>Async</a:t>
            </a:r>
            <a:endParaRPr lang="fr-FR" spc="-1" dirty="0">
              <a:latin typeface="Montserrat" panose="00000500000000000000" pitchFamily="2" charset="0"/>
            </a:endParaRPr>
          </a:p>
        </p:txBody>
      </p:sp>
      <p:sp>
        <p:nvSpPr>
          <p:cNvPr id="186" name="TextBox 67"/>
          <p:cNvSpPr/>
          <p:nvPr/>
        </p:nvSpPr>
        <p:spPr>
          <a:xfrm>
            <a:off x="1806808" y="2187522"/>
            <a:ext cx="2424240" cy="599437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45000" tIns="22500" rIns="45000" bIns="225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spc="-1" dirty="0">
                <a:solidFill>
                  <a:srgbClr val="445469"/>
                </a:solidFill>
                <a:latin typeface="Montserrat" panose="00000500000000000000" pitchFamily="2" charset="0"/>
                <a:ea typeface="Montserrat Bold"/>
              </a:rPr>
              <a:t>« Fearless concurrency »</a:t>
            </a:r>
            <a:endParaRPr lang="fr-FR" spc="-1" dirty="0">
              <a:latin typeface="Montserrat" panose="00000500000000000000" pitchFamily="2" charset="0"/>
            </a:endParaRPr>
          </a:p>
        </p:txBody>
      </p:sp>
      <p:sp>
        <p:nvSpPr>
          <p:cNvPr id="187" name="TextBox 71"/>
          <p:cNvSpPr/>
          <p:nvPr/>
        </p:nvSpPr>
        <p:spPr>
          <a:xfrm>
            <a:off x="1930108" y="3576842"/>
            <a:ext cx="1029341" cy="322438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45000" tIns="22500" rIns="45000" bIns="225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spc="-1" dirty="0">
                <a:solidFill>
                  <a:srgbClr val="445469"/>
                </a:solidFill>
                <a:latin typeface="Montserrat" panose="00000500000000000000" pitchFamily="2" charset="0"/>
                <a:ea typeface="Montserrat Bold"/>
              </a:rPr>
              <a:t>Macros!</a:t>
            </a:r>
            <a:endParaRPr lang="fr-FR" spc="-1" dirty="0">
              <a:latin typeface="Montserrat" panose="00000500000000000000" pitchFamily="2" charset="0"/>
            </a:endParaRPr>
          </a:p>
        </p:txBody>
      </p:sp>
      <p:sp>
        <p:nvSpPr>
          <p:cNvPr id="188" name="TextBox 73"/>
          <p:cNvSpPr/>
          <p:nvPr/>
        </p:nvSpPr>
        <p:spPr>
          <a:xfrm>
            <a:off x="991630" y="3207960"/>
            <a:ext cx="509135" cy="1009015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45000" tIns="320040" rIns="45000" bIns="2250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750" spc="-1" dirty="0">
                <a:solidFill>
                  <a:srgbClr val="FF0000"/>
                </a:solidFill>
                <a:latin typeface="Montserrat" panose="00000500000000000000" pitchFamily="2" charset="0"/>
                <a:ea typeface="Montserrat Light"/>
              </a:rPr>
              <a:t>2</a:t>
            </a:r>
            <a:endParaRPr lang="fr-FR" sz="5750" spc="-1" dirty="0">
              <a:latin typeface="Montserrat" panose="00000500000000000000" pitchFamily="2" charset="0"/>
            </a:endParaRPr>
          </a:p>
        </p:txBody>
      </p:sp>
      <p:sp>
        <p:nvSpPr>
          <p:cNvPr id="189" name="TextBox 74"/>
          <p:cNvSpPr/>
          <p:nvPr/>
        </p:nvSpPr>
        <p:spPr>
          <a:xfrm>
            <a:off x="993233" y="4485780"/>
            <a:ext cx="505929" cy="1009015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45000" tIns="320040" rIns="45000" bIns="2250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750" spc="-1" dirty="0">
                <a:solidFill>
                  <a:srgbClr val="222A35"/>
                </a:solidFill>
                <a:latin typeface="Montserrat" panose="00000500000000000000" pitchFamily="2" charset="0"/>
                <a:ea typeface="Montserrat Light"/>
              </a:rPr>
              <a:t>3</a:t>
            </a:r>
            <a:endParaRPr lang="fr-FR" sz="5750" spc="-1" dirty="0">
              <a:latin typeface="Montserrat" panose="00000500000000000000" pitchFamily="2" charset="0"/>
            </a:endParaRPr>
          </a:p>
        </p:txBody>
      </p:sp>
      <p:sp>
        <p:nvSpPr>
          <p:cNvPr id="190" name="TextBox 75"/>
          <p:cNvSpPr/>
          <p:nvPr/>
        </p:nvSpPr>
        <p:spPr>
          <a:xfrm>
            <a:off x="1067773" y="1907100"/>
            <a:ext cx="356849" cy="1009015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45000" tIns="320040" rIns="45000" bIns="2250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750" spc="-1" dirty="0">
                <a:solidFill>
                  <a:srgbClr val="C00000"/>
                </a:solidFill>
                <a:latin typeface="Montserrat" panose="00000500000000000000" pitchFamily="2" charset="0"/>
                <a:ea typeface="Montserrat Light"/>
              </a:rPr>
              <a:t>1</a:t>
            </a:r>
            <a:endParaRPr lang="fr-FR" sz="5750" spc="-1" dirty="0">
              <a:latin typeface="Montserrat" panose="00000500000000000000" pitchFamily="2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D4FAC84-BFC9-4BB8-B6EA-3CDC6B18B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356350"/>
            <a:ext cx="381000" cy="365125"/>
          </a:xfrm>
        </p:spPr>
        <p:txBody>
          <a:bodyPr/>
          <a:lstStyle/>
          <a:p>
            <a:fld id="{145B1F34-3F22-4E91-98FD-F2FAF7BE0FDC}" type="slidenum">
              <a:rPr lang="fr-FR"/>
              <a:t>4</a:t>
            </a:fld>
            <a:endParaRPr lang="fr-FR"/>
          </a:p>
        </p:txBody>
      </p:sp>
      <p:sp>
        <p:nvSpPr>
          <p:cNvPr id="14" name="TextBox 45">
            <a:extLst>
              <a:ext uri="{FF2B5EF4-FFF2-40B4-BE49-F238E27FC236}">
                <a16:creationId xmlns:a16="http://schemas.microsoft.com/office/drawing/2014/main" id="{F11917EB-75F1-4D84-870B-3A9B14366DFA}"/>
              </a:ext>
            </a:extLst>
          </p:cNvPr>
          <p:cNvSpPr/>
          <p:nvPr/>
        </p:nvSpPr>
        <p:spPr>
          <a:xfrm>
            <a:off x="7212938" y="5378207"/>
            <a:ext cx="2481726" cy="599437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45000" tIns="22500" rIns="45000" bIns="225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spc="-1" dirty="0">
                <a:solidFill>
                  <a:srgbClr val="445469"/>
                </a:solidFill>
                <a:latin typeface="Montserrat" panose="00000500000000000000" pitchFamily="2" charset="0"/>
              </a:rPr>
              <a:t>Smart pointers </a:t>
            </a:r>
          </a:p>
          <a:p>
            <a:pPr>
              <a:lnSpc>
                <a:spcPct val="100000"/>
              </a:lnSpc>
            </a:pPr>
            <a:r>
              <a:rPr lang="en-US" b="1" spc="-1" dirty="0">
                <a:solidFill>
                  <a:srgbClr val="445469"/>
                </a:solidFill>
                <a:latin typeface="Montserrat" panose="00000500000000000000" pitchFamily="2" charset="0"/>
              </a:rPr>
              <a:t>and heap allocation</a:t>
            </a:r>
            <a:endParaRPr lang="fr-FR" spc="-1" dirty="0">
              <a:latin typeface="Montserrat" panose="00000500000000000000" pitchFamily="2" charset="0"/>
            </a:endParaRPr>
          </a:p>
        </p:txBody>
      </p:sp>
      <p:sp>
        <p:nvSpPr>
          <p:cNvPr id="15" name="TextBox 62">
            <a:extLst>
              <a:ext uri="{FF2B5EF4-FFF2-40B4-BE49-F238E27FC236}">
                <a16:creationId xmlns:a16="http://schemas.microsoft.com/office/drawing/2014/main" id="{DDE12B16-5902-4C29-9921-B20C691BE330}"/>
              </a:ext>
            </a:extLst>
          </p:cNvPr>
          <p:cNvSpPr/>
          <p:nvPr/>
        </p:nvSpPr>
        <p:spPr>
          <a:xfrm>
            <a:off x="6585572" y="5104625"/>
            <a:ext cx="539592" cy="1009015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45000" tIns="320040" rIns="45000" bIns="2250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750" spc="-1" dirty="0">
                <a:solidFill>
                  <a:schemeClr val="accent1">
                    <a:lumMod val="60000"/>
                    <a:lumOff val="40000"/>
                  </a:schemeClr>
                </a:solidFill>
                <a:latin typeface="Montserrat" panose="00000500000000000000" pitchFamily="2" charset="0"/>
              </a:rPr>
              <a:t>6</a:t>
            </a:r>
            <a:endParaRPr lang="fr-FR" sz="5750" spc="-1" dirty="0">
              <a:solidFill>
                <a:schemeClr val="accent1">
                  <a:lumMod val="60000"/>
                  <a:lumOff val="40000"/>
                </a:schemeClr>
              </a:solidFill>
              <a:latin typeface="Montserrat" panose="00000500000000000000" pitchFamily="2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4">
            <a:extLst>
              <a:ext uri="{FF2B5EF4-FFF2-40B4-BE49-F238E27FC236}">
                <a16:creationId xmlns:a16="http://schemas.microsoft.com/office/drawing/2014/main" id="{A943362F-53F0-4F0B-9894-43DAF6305F72}"/>
              </a:ext>
            </a:extLst>
          </p:cNvPr>
          <p:cNvSpPr/>
          <p:nvPr/>
        </p:nvSpPr>
        <p:spPr>
          <a:xfrm>
            <a:off x="5228215" y="-8467"/>
            <a:ext cx="6962198" cy="6858000"/>
          </a:xfrm>
          <a:prstGeom prst="parallelogram">
            <a:avLst>
              <a:gd name="adj" fmla="val 347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TextBox 30"/>
          <p:cNvSpPr/>
          <p:nvPr/>
        </p:nvSpPr>
        <p:spPr>
          <a:xfrm>
            <a:off x="461520" y="736560"/>
            <a:ext cx="6096000" cy="65310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000" tIns="22500" rIns="45000" bIns="22500" anchor="t">
            <a:spAutoFit/>
          </a:bodyPr>
          <a:lstStyle/>
          <a:p>
            <a:pPr>
              <a:lnSpc>
                <a:spcPts val="5000"/>
              </a:lnSpc>
            </a:pPr>
            <a:r>
              <a:rPr lang="fr-FR" sz="4000" b="1" spc="-1" dirty="0" err="1">
                <a:solidFill>
                  <a:srgbClr val="C00000"/>
                </a:solidFill>
                <a:latin typeface="Montserrat Bold"/>
              </a:rPr>
              <a:t>Closures</a:t>
            </a:r>
            <a:endParaRPr lang="fr-FR" sz="4000" b="1" spc="-1" dirty="0">
              <a:solidFill>
                <a:srgbClr val="C00000"/>
              </a:solidFill>
              <a:latin typeface="Montserrat Bold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5D35F98-D355-4C01-83DA-977125D23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1F34-3F22-4E91-98FD-F2FAF7BE0FDC}" type="slidenum">
              <a:rPr lang="fr-FR" smtClean="0"/>
              <a:t>40</a:t>
            </a:fld>
            <a:endParaRPr lang="fr-FR" dirty="0"/>
          </a:p>
        </p:txBody>
      </p:sp>
      <p:sp>
        <p:nvSpPr>
          <p:cNvPr id="10" name="ZoneTexte 3">
            <a:extLst>
              <a:ext uri="{FF2B5EF4-FFF2-40B4-BE49-F238E27FC236}">
                <a16:creationId xmlns:a16="http://schemas.microsoft.com/office/drawing/2014/main" id="{5E9C990D-271F-497F-98ED-4C6ECFBB267D}"/>
              </a:ext>
            </a:extLst>
          </p:cNvPr>
          <p:cNvSpPr txBox="1"/>
          <p:nvPr/>
        </p:nvSpPr>
        <p:spPr>
          <a:xfrm>
            <a:off x="461520" y="1566366"/>
            <a:ext cx="54154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500" dirty="0">
                <a:latin typeface="Montserrat" panose="00000500000000000000" pitchFamily="2" charset="0"/>
              </a:rPr>
              <a:t>On peux passer des fonctions comme arguments d’où c’est parfois utile de déclarer la fonction au moment d’appeler la fonction, d’où l’utilité des </a:t>
            </a:r>
            <a:r>
              <a:rPr lang="fr-FR" sz="1500" dirty="0" err="1">
                <a:latin typeface="Montserrat" panose="00000500000000000000" pitchFamily="2" charset="0"/>
              </a:rPr>
              <a:t>Closures</a:t>
            </a:r>
            <a:r>
              <a:rPr lang="fr-FR" sz="1500" dirty="0">
                <a:latin typeface="Montserrat" panose="00000500000000000000" pitchFamily="2" charset="0"/>
              </a:rPr>
              <a:t>. </a:t>
            </a:r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FE88E34E-C679-466B-B70F-D7AA083B6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20" y="2582029"/>
            <a:ext cx="6881672" cy="302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177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4">
            <a:extLst>
              <a:ext uri="{FF2B5EF4-FFF2-40B4-BE49-F238E27FC236}">
                <a16:creationId xmlns:a16="http://schemas.microsoft.com/office/drawing/2014/main" id="{A943362F-53F0-4F0B-9894-43DAF6305F72}"/>
              </a:ext>
            </a:extLst>
          </p:cNvPr>
          <p:cNvSpPr/>
          <p:nvPr/>
        </p:nvSpPr>
        <p:spPr>
          <a:xfrm>
            <a:off x="5228215" y="-8467"/>
            <a:ext cx="6962198" cy="6858000"/>
          </a:xfrm>
          <a:prstGeom prst="parallelogram">
            <a:avLst>
              <a:gd name="adj" fmla="val 347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TextBox 30"/>
          <p:cNvSpPr/>
          <p:nvPr/>
        </p:nvSpPr>
        <p:spPr>
          <a:xfrm>
            <a:off x="461520" y="736560"/>
            <a:ext cx="6096000" cy="65310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000" tIns="22500" rIns="45000" bIns="22500" anchor="t">
            <a:spAutoFit/>
          </a:bodyPr>
          <a:lstStyle/>
          <a:p>
            <a:pPr>
              <a:lnSpc>
                <a:spcPts val="5000"/>
              </a:lnSpc>
            </a:pPr>
            <a:r>
              <a:rPr lang="fr-FR" sz="4000" b="1" spc="-1" dirty="0">
                <a:solidFill>
                  <a:srgbClr val="C00000"/>
                </a:solidFill>
                <a:latin typeface="Montserrat Bold"/>
              </a:rPr>
              <a:t>Questions!( );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5D35F98-D355-4C01-83DA-977125D23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1F34-3F22-4E91-98FD-F2FAF7BE0FDC}" type="slidenum">
              <a:rPr lang="fr-FR" smtClean="0"/>
              <a:t>41</a:t>
            </a:fld>
            <a:endParaRPr lang="fr-FR" dirty="0"/>
          </a:p>
        </p:txBody>
      </p:sp>
      <p:pic>
        <p:nvPicPr>
          <p:cNvPr id="7" name="Imagen 4" descr="Icono&#10;&#10;Descripción generada automáticamente">
            <a:extLst>
              <a:ext uri="{FF2B5EF4-FFF2-40B4-BE49-F238E27FC236}">
                <a16:creationId xmlns:a16="http://schemas.microsoft.com/office/drawing/2014/main" id="{E3935E7E-50DF-4C6E-99F7-DBE4B4D73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59" y="2134693"/>
            <a:ext cx="5439941" cy="3635037"/>
          </a:xfrm>
          <a:prstGeom prst="rect">
            <a:avLst/>
          </a:prstGeom>
        </p:spPr>
      </p:pic>
      <p:pic>
        <p:nvPicPr>
          <p:cNvPr id="5" name="Imagen 4" descr="Forma&#10;&#10;Descripción generada automáticamente con confianza baja">
            <a:extLst>
              <a:ext uri="{FF2B5EF4-FFF2-40B4-BE49-F238E27FC236}">
                <a16:creationId xmlns:a16="http://schemas.microsoft.com/office/drawing/2014/main" id="{2AFEC689-0ED3-41F5-8A8B-32E716CB99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438" y="1389666"/>
            <a:ext cx="4477536" cy="447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252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4">
            <a:extLst>
              <a:ext uri="{FF2B5EF4-FFF2-40B4-BE49-F238E27FC236}">
                <a16:creationId xmlns:a16="http://schemas.microsoft.com/office/drawing/2014/main" id="{A943362F-53F0-4F0B-9894-43DAF6305F72}"/>
              </a:ext>
            </a:extLst>
          </p:cNvPr>
          <p:cNvSpPr/>
          <p:nvPr/>
        </p:nvSpPr>
        <p:spPr>
          <a:xfrm>
            <a:off x="5228215" y="-8467"/>
            <a:ext cx="6962198" cy="6858000"/>
          </a:xfrm>
          <a:prstGeom prst="parallelogram">
            <a:avLst>
              <a:gd name="adj" fmla="val 347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TextBox 30"/>
          <p:cNvSpPr/>
          <p:nvPr/>
        </p:nvSpPr>
        <p:spPr>
          <a:xfrm>
            <a:off x="461519" y="736560"/>
            <a:ext cx="6089752" cy="1935509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000" tIns="22500" rIns="45000" bIns="22500" anchor="t">
            <a:spAutoFit/>
          </a:bodyPr>
          <a:lstStyle/>
          <a:p>
            <a:pPr>
              <a:lnSpc>
                <a:spcPts val="5000"/>
              </a:lnSpc>
            </a:pPr>
            <a:r>
              <a:rPr lang="fr-FR" sz="4000" b="1" spc="-1" dirty="0">
                <a:solidFill>
                  <a:srgbClr val="C00000"/>
                </a:solidFill>
                <a:latin typeface="Montserrat Bold"/>
              </a:rPr>
              <a:t>Merci!</a:t>
            </a:r>
          </a:p>
          <a:p>
            <a:pPr>
              <a:lnSpc>
                <a:spcPts val="5000"/>
              </a:lnSpc>
            </a:pPr>
            <a:r>
              <a:rPr lang="fr-FR" sz="4000" b="1" spc="-1" dirty="0">
                <a:solidFill>
                  <a:srgbClr val="C00000"/>
                </a:solidFill>
                <a:latin typeface="Montserrat Bold"/>
              </a:rPr>
              <a:t>.</a:t>
            </a:r>
            <a:r>
              <a:rPr lang="fr-FR" sz="4000" b="1" spc="-1" dirty="0" err="1">
                <a:solidFill>
                  <a:srgbClr val="C00000"/>
                </a:solidFill>
                <a:latin typeface="Montserrat Bold"/>
              </a:rPr>
              <a:t>iter</a:t>
            </a:r>
            <a:r>
              <a:rPr lang="fr-FR" sz="4000" b="1" spc="-1" dirty="0">
                <a:solidFill>
                  <a:srgbClr val="C00000"/>
                </a:solidFill>
                <a:latin typeface="Montserrat Bold"/>
              </a:rPr>
              <a:t>().</a:t>
            </a:r>
            <a:r>
              <a:rPr lang="fr-FR" sz="4000" b="1" spc="-1" dirty="0" err="1">
                <a:solidFill>
                  <a:srgbClr val="C00000"/>
                </a:solidFill>
                <a:latin typeface="Montserrat Bold"/>
              </a:rPr>
              <a:t>map</a:t>
            </a:r>
            <a:r>
              <a:rPr lang="fr-FR" sz="4000" b="1" spc="-1" dirty="0">
                <a:solidFill>
                  <a:srgbClr val="C00000"/>
                </a:solidFill>
                <a:latin typeface="Montserrat Bold"/>
              </a:rPr>
              <a:t>(|y| y + ‘</a:t>
            </a:r>
            <a:r>
              <a:rPr lang="ca-ES" sz="4000" b="1" spc="-1" dirty="0">
                <a:solidFill>
                  <a:srgbClr val="C00000"/>
                </a:solidFill>
                <a:latin typeface="Montserrat Bold"/>
              </a:rPr>
              <a:t>❤’)</a:t>
            </a:r>
          </a:p>
          <a:p>
            <a:pPr>
              <a:lnSpc>
                <a:spcPts val="5000"/>
              </a:lnSpc>
            </a:pPr>
            <a:r>
              <a:rPr lang="ca-ES" sz="4000" b="1" spc="-1" dirty="0">
                <a:solidFill>
                  <a:srgbClr val="C00000"/>
                </a:solidFill>
                <a:latin typeface="Montserrat Bold"/>
              </a:rPr>
              <a:t>.</a:t>
            </a:r>
            <a:r>
              <a:rPr lang="ca-ES" sz="4000" b="1" spc="-1" dirty="0" err="1">
                <a:solidFill>
                  <a:srgbClr val="C00000"/>
                </a:solidFill>
                <a:latin typeface="Montserrat Bold"/>
              </a:rPr>
              <a:t>collect</a:t>
            </a:r>
            <a:r>
              <a:rPr lang="ca-ES" sz="4000" b="1" spc="-1" dirty="0">
                <a:solidFill>
                  <a:srgbClr val="C00000"/>
                </a:solidFill>
                <a:latin typeface="Montserrat Bold"/>
              </a:rPr>
              <a:t>();</a:t>
            </a:r>
            <a:endParaRPr lang="fr-FR" sz="4000" b="1" spc="-1" dirty="0">
              <a:solidFill>
                <a:srgbClr val="C00000"/>
              </a:solidFill>
              <a:latin typeface="Montserrat Bold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5D35F98-D355-4C01-83DA-977125D23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1F34-3F22-4E91-98FD-F2FAF7BE0FDC}" type="slidenum">
              <a:rPr lang="fr-FR" smtClean="0"/>
              <a:t>42</a:t>
            </a:fld>
            <a:endParaRPr lang="fr-FR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1EF1889-7789-4D63-B66F-10D9A2651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20" b="92225" l="3567" r="96306">
                        <a14:foregroundMark x1="2803" y1="10188" x2="10701" y2="11796"/>
                        <a14:foregroundMark x1="10701" y1="11796" x2="38854" y2="10188"/>
                        <a14:foregroundMark x1="38854" y1="10188" x2="68662" y2="13137"/>
                        <a14:foregroundMark x1="68662" y1="13137" x2="87516" y2="11260"/>
                        <a14:foregroundMark x1="87516" y1="11260" x2="96433" y2="11260"/>
                        <a14:foregroundMark x1="4076" y1="12064" x2="3694" y2="12064"/>
                        <a14:foregroundMark x1="47134" y1="67828" x2="47134" y2="67828"/>
                        <a14:foregroundMark x1="54777" y1="67828" x2="54777" y2="67828"/>
                        <a14:foregroundMark x1="32484" y1="28418" x2="61783" y2="29759"/>
                        <a14:foregroundMark x1="61783" y1="29759" x2="68280" y2="29491"/>
                        <a14:foregroundMark x1="68280" y1="31635" x2="68280" y2="31635"/>
                        <a14:foregroundMark x1="68535" y1="27078" x2="68535" y2="27078"/>
                        <a14:foregroundMark x1="44586" y1="30831" x2="44586" y2="30831"/>
                        <a14:foregroundMark x1="32229" y1="30563" x2="32229" y2="30563"/>
                        <a14:foregroundMark x1="31338" y1="28686" x2="31338" y2="28686"/>
                        <a14:foregroundMark x1="31338" y1="25469" x2="31338" y2="25469"/>
                        <a14:foregroundMark x1="34522" y1="24665" x2="34522" y2="24665"/>
                        <a14:foregroundMark x1="34522" y1="25737" x2="34522" y2="25737"/>
                        <a14:foregroundMark x1="37962" y1="31903" x2="37962" y2="31903"/>
                        <a14:foregroundMark x1="55669" y1="31635" x2="55669" y2="31635"/>
                        <a14:foregroundMark x1="51465" y1="31635" x2="51465" y2="31635"/>
                        <a14:foregroundMark x1="61656" y1="25737" x2="61656" y2="25737"/>
                        <a14:foregroundMark x1="45732" y1="90617" x2="45732" y2="91421"/>
                        <a14:foregroundMark x1="55032" y1="92225" x2="55032" y2="922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5707" y="2512268"/>
            <a:ext cx="7820586" cy="37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713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4">
            <a:extLst>
              <a:ext uri="{FF2B5EF4-FFF2-40B4-BE49-F238E27FC236}">
                <a16:creationId xmlns:a16="http://schemas.microsoft.com/office/drawing/2014/main" id="{A943362F-53F0-4F0B-9894-43DAF6305F72}"/>
              </a:ext>
            </a:extLst>
          </p:cNvPr>
          <p:cNvSpPr/>
          <p:nvPr/>
        </p:nvSpPr>
        <p:spPr>
          <a:xfrm>
            <a:off x="5228215" y="-8467"/>
            <a:ext cx="6962198" cy="6858000"/>
          </a:xfrm>
          <a:prstGeom prst="parallelogram">
            <a:avLst>
              <a:gd name="adj" fmla="val 347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TextBox 30"/>
          <p:cNvSpPr/>
          <p:nvPr/>
        </p:nvSpPr>
        <p:spPr>
          <a:xfrm>
            <a:off x="461520" y="736560"/>
            <a:ext cx="6096000" cy="65310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000" tIns="22500" rIns="45000" bIns="22500" anchor="t">
            <a:spAutoFit/>
          </a:bodyPr>
          <a:lstStyle/>
          <a:p>
            <a:pPr>
              <a:lnSpc>
                <a:spcPts val="5000"/>
              </a:lnSpc>
            </a:pPr>
            <a:r>
              <a:rPr lang="fr-FR" sz="4000" b="1" spc="-1" dirty="0">
                <a:solidFill>
                  <a:srgbClr val="C00000"/>
                </a:solidFill>
                <a:latin typeface="Montserrat Bold"/>
              </a:rPr>
              <a:t>Exos!</a:t>
            </a:r>
          </a:p>
        </p:txBody>
      </p:sp>
      <p:pic>
        <p:nvPicPr>
          <p:cNvPr id="4" name="Imagen 3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1C53E501-DAEB-4CB4-9943-3C07D7318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095" y="1566366"/>
            <a:ext cx="4342587" cy="4342587"/>
          </a:xfrm>
          <a:prstGeom prst="rect">
            <a:avLst/>
          </a:prstGeom>
        </p:spPr>
      </p:pic>
      <p:sp>
        <p:nvSpPr>
          <p:cNvPr id="8" name="ZoneTexte 3">
            <a:extLst>
              <a:ext uri="{FF2B5EF4-FFF2-40B4-BE49-F238E27FC236}">
                <a16:creationId xmlns:a16="http://schemas.microsoft.com/office/drawing/2014/main" id="{7B3635AB-7E88-43D0-9BA4-54D64F59672E}"/>
              </a:ext>
            </a:extLst>
          </p:cNvPr>
          <p:cNvSpPr txBox="1"/>
          <p:nvPr/>
        </p:nvSpPr>
        <p:spPr>
          <a:xfrm>
            <a:off x="1369079" y="4377520"/>
            <a:ext cx="6024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latin typeface="Montserrat" panose="00000500000000000000" pitchFamily="2" charset="0"/>
                <a:hlinkClick r:id="rId4"/>
              </a:rPr>
              <a:t>https://github.com/rust-lang/rustlings</a:t>
            </a:r>
            <a:endParaRPr lang="fr-FR" sz="1500" dirty="0">
              <a:latin typeface="Montserrat" panose="00000500000000000000" pitchFamily="2" charset="0"/>
            </a:endParaRPr>
          </a:p>
          <a:p>
            <a:endParaRPr lang="fr-FR" sz="1500" dirty="0">
              <a:latin typeface="Montserrat" panose="00000500000000000000" pitchFamily="2" charset="0"/>
            </a:endParaRPr>
          </a:p>
        </p:txBody>
      </p:sp>
      <p:pic>
        <p:nvPicPr>
          <p:cNvPr id="11" name="Imagen 10" descr="Forma&#10;&#10;Descripción generada automáticamente con confianza baja">
            <a:extLst>
              <a:ext uri="{FF2B5EF4-FFF2-40B4-BE49-F238E27FC236}">
                <a16:creationId xmlns:a16="http://schemas.microsoft.com/office/drawing/2014/main" id="{98F9BFCB-3A19-425A-9EAC-F8EC0AC0B0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265" y="1468671"/>
            <a:ext cx="3162764" cy="3162764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5D35F98-D355-4C01-83DA-977125D23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1F34-3F22-4E91-98FD-F2FAF7BE0FDC}" type="slidenum">
              <a:rPr lang="fr-FR" dirty="0" smtClean="0"/>
              <a:t>43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7706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4">
            <a:extLst>
              <a:ext uri="{FF2B5EF4-FFF2-40B4-BE49-F238E27FC236}">
                <a16:creationId xmlns:a16="http://schemas.microsoft.com/office/drawing/2014/main" id="{A943362F-53F0-4F0B-9894-43DAF6305F72}"/>
              </a:ext>
            </a:extLst>
          </p:cNvPr>
          <p:cNvSpPr/>
          <p:nvPr/>
        </p:nvSpPr>
        <p:spPr>
          <a:xfrm>
            <a:off x="5228215" y="0"/>
            <a:ext cx="6962198" cy="6858000"/>
          </a:xfrm>
          <a:prstGeom prst="parallelogram">
            <a:avLst>
              <a:gd name="adj" fmla="val 347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TextBox 30"/>
          <p:cNvSpPr/>
          <p:nvPr/>
        </p:nvSpPr>
        <p:spPr>
          <a:xfrm>
            <a:off x="461521" y="736560"/>
            <a:ext cx="5361300" cy="257671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45000" tIns="22500" rIns="45000" bIns="22500" anchor="t">
            <a:spAutoFit/>
          </a:bodyPr>
          <a:lstStyle/>
          <a:p>
            <a:pPr>
              <a:lnSpc>
                <a:spcPts val="5000"/>
              </a:lnSpc>
            </a:pPr>
            <a:r>
              <a:rPr lang="en-US" sz="4000" b="1" spc="-1" dirty="0">
                <a:solidFill>
                  <a:srgbClr val="C00000"/>
                </a:solidFill>
                <a:latin typeface="Montserrat" panose="00000500000000000000" pitchFamily="2" charset="0"/>
              </a:rPr>
              <a:t>Qu-</a:t>
            </a:r>
            <a:r>
              <a:rPr lang="fr-FR" sz="4000" b="1" spc="-1" dirty="0">
                <a:solidFill>
                  <a:srgbClr val="C00000"/>
                </a:solidFill>
                <a:latin typeface="Montserrat" panose="00000500000000000000" pitchFamily="2" charset="0"/>
              </a:rPr>
              <a:t>est</a:t>
            </a:r>
            <a:r>
              <a:rPr lang="en-US" sz="4000" b="1" spc="-1" dirty="0">
                <a:solidFill>
                  <a:srgbClr val="C00000"/>
                </a:solidFill>
                <a:latin typeface="Montserrat" panose="00000500000000000000" pitchFamily="2" charset="0"/>
              </a:rPr>
              <a:t> </a:t>
            </a:r>
            <a:r>
              <a:rPr lang="fr-FR" sz="4000" b="1" spc="-1" dirty="0">
                <a:solidFill>
                  <a:srgbClr val="C00000"/>
                </a:solidFill>
                <a:latin typeface="Montserrat" panose="00000500000000000000" pitchFamily="2" charset="0"/>
              </a:rPr>
              <a:t>ce</a:t>
            </a:r>
            <a:r>
              <a:rPr lang="en-US" sz="4000" b="1" spc="-1" dirty="0">
                <a:solidFill>
                  <a:srgbClr val="C00000"/>
                </a:solidFill>
                <a:latin typeface="Montserrat" panose="00000500000000000000" pitchFamily="2" charset="0"/>
              </a:rPr>
              <a:t> que c-</a:t>
            </a:r>
            <a:r>
              <a:rPr lang="fr-FR" sz="4000" b="1" spc="-1" dirty="0">
                <a:solidFill>
                  <a:srgbClr val="C00000"/>
                </a:solidFill>
                <a:latin typeface="Montserrat" panose="00000500000000000000" pitchFamily="2" charset="0"/>
              </a:rPr>
              <a:t>est</a:t>
            </a:r>
            <a:r>
              <a:rPr lang="en-US" sz="4000" b="1" spc="-1" dirty="0">
                <a:solidFill>
                  <a:srgbClr val="C00000"/>
                </a:solidFill>
                <a:latin typeface="Montserrat" panose="00000500000000000000" pitchFamily="2" charset="0"/>
              </a:rPr>
              <a:t> Rust et </a:t>
            </a:r>
            <a:r>
              <a:rPr lang="fr-FR" sz="4000" b="1" spc="-1" dirty="0">
                <a:solidFill>
                  <a:srgbClr val="C00000"/>
                </a:solidFill>
                <a:latin typeface="Montserrat" panose="00000500000000000000" pitchFamily="2" charset="0"/>
              </a:rPr>
              <a:t>pourquoi</a:t>
            </a:r>
            <a:r>
              <a:rPr lang="en-US" sz="4000" b="1" spc="-1" dirty="0">
                <a:solidFill>
                  <a:srgbClr val="C00000"/>
                </a:solidFill>
                <a:latin typeface="Montserrat" panose="00000500000000000000" pitchFamily="2" charset="0"/>
              </a:rPr>
              <a:t> on utilize?</a:t>
            </a:r>
            <a:endParaRPr lang="fr-FR" sz="4000" b="1" spc="-1" dirty="0">
              <a:solidFill>
                <a:srgbClr val="C00000"/>
              </a:solidFill>
              <a:latin typeface="Montserrat" panose="00000500000000000000" pitchFamily="2" charset="0"/>
            </a:endParaRPr>
          </a:p>
          <a:p>
            <a:pPr>
              <a:lnSpc>
                <a:spcPts val="5000"/>
              </a:lnSpc>
            </a:pPr>
            <a:endParaRPr lang="fr-FR" sz="4000" spc="-1" dirty="0">
              <a:latin typeface="Montserrat" panose="00000500000000000000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7D0AA3-A33B-4775-BEC3-B9CBCFC00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177" y="1398864"/>
            <a:ext cx="4060273" cy="406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5B83B46-C134-4DCB-BA3B-6B4DA6F18540}"/>
              </a:ext>
            </a:extLst>
          </p:cNvPr>
          <p:cNvSpPr txBox="1"/>
          <p:nvPr/>
        </p:nvSpPr>
        <p:spPr>
          <a:xfrm>
            <a:off x="544648" y="2944252"/>
            <a:ext cx="555135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fr-FR" sz="1500" dirty="0">
                <a:latin typeface="Montserrat" panose="00000500000000000000" pitchFamily="2" charset="0"/>
              </a:rPr>
              <a:t>Développé en 2006 par </a:t>
            </a:r>
            <a:r>
              <a:rPr lang="fr-FR" sz="1500" dirty="0" err="1">
                <a:latin typeface="Montserrat" panose="00000500000000000000" pitchFamily="2" charset="0"/>
              </a:rPr>
              <a:t>Graydon</a:t>
            </a:r>
            <a:r>
              <a:rPr lang="fr-FR" sz="1500" dirty="0">
                <a:latin typeface="Montserrat" panose="00000500000000000000" pitchFamily="2" charset="0"/>
              </a:rPr>
              <a:t> </a:t>
            </a:r>
            <a:r>
              <a:rPr lang="fr-FR" sz="1500" dirty="0" err="1">
                <a:latin typeface="Montserrat" panose="00000500000000000000" pitchFamily="2" charset="0"/>
              </a:rPr>
              <a:t>Hoare</a:t>
            </a:r>
            <a:r>
              <a:rPr lang="fr-FR" sz="1500" dirty="0">
                <a:latin typeface="Montserrat" panose="00000500000000000000" pitchFamily="2" charset="0"/>
              </a:rPr>
              <a:t> à Mozilla.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FR" sz="1500" dirty="0">
                <a:latin typeface="Montserrat" panose="00000500000000000000" pitchFamily="2" charset="0"/>
              </a:rPr>
              <a:t>Bas niveau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FR" sz="1500" dirty="0">
                <a:latin typeface="Montserrat" panose="00000500000000000000" pitchFamily="2" charset="0"/>
              </a:rPr>
              <a:t>Compilé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FR" sz="1500" dirty="0">
                <a:latin typeface="Montserrat" panose="00000500000000000000" pitchFamily="2" charset="0"/>
              </a:rPr>
              <a:t>Memory </a:t>
            </a:r>
            <a:r>
              <a:rPr lang="fr-FR" sz="1500" dirty="0" err="1">
                <a:latin typeface="Montserrat" panose="00000500000000000000" pitchFamily="2" charset="0"/>
              </a:rPr>
              <a:t>safe</a:t>
            </a:r>
            <a:endParaRPr lang="fr-FR" sz="1500" dirty="0">
              <a:latin typeface="Montserrat" panose="00000500000000000000" pitchFamily="2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fr-FR" sz="1500" dirty="0">
                <a:latin typeface="Montserrat" panose="00000500000000000000" pitchFamily="2" charset="0"/>
              </a:rPr>
              <a:t>Sans </a:t>
            </a:r>
            <a:r>
              <a:rPr lang="fr-FR" sz="1500" dirty="0" err="1">
                <a:latin typeface="Montserrat" panose="00000500000000000000" pitchFamily="2" charset="0"/>
              </a:rPr>
              <a:t>garbage</a:t>
            </a:r>
            <a:r>
              <a:rPr lang="fr-FR" sz="1500" dirty="0">
                <a:latin typeface="Montserrat" panose="00000500000000000000" pitchFamily="2" charset="0"/>
              </a:rPr>
              <a:t> collector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56AD2AF-EC12-46C0-B289-C23AAE235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1F34-3F22-4E91-98FD-F2FAF7BE0FDC}" type="slidenum">
              <a:rPr lang="fr-FR" smtClean="0"/>
              <a:t>5</a:t>
            </a:fld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4">
            <a:extLst>
              <a:ext uri="{FF2B5EF4-FFF2-40B4-BE49-F238E27FC236}">
                <a16:creationId xmlns:a16="http://schemas.microsoft.com/office/drawing/2014/main" id="{9834B94E-A2A6-4176-8D6A-BBA3E832743F}"/>
              </a:ext>
            </a:extLst>
          </p:cNvPr>
          <p:cNvSpPr/>
          <p:nvPr/>
        </p:nvSpPr>
        <p:spPr>
          <a:xfrm>
            <a:off x="5228215" y="0"/>
            <a:ext cx="6962198" cy="6858000"/>
          </a:xfrm>
          <a:prstGeom prst="parallelogram">
            <a:avLst>
              <a:gd name="adj" fmla="val 347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7FB2D5-D8F5-47CD-8BD5-28CA42DE6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9521" y="-425718"/>
            <a:ext cx="9607146" cy="551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6C14CD8-507C-449C-AAFA-8C4305E67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25" y="3756613"/>
            <a:ext cx="6962197" cy="2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A7214A1-31F0-45D2-8917-51473A5FD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936" y="4640022"/>
            <a:ext cx="6393152" cy="244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04BDDFC7-5390-4403-9548-1D24A3DBF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970" y="2951727"/>
            <a:ext cx="4982393" cy="34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6" descr="Icono&#10;&#10;Descripción generada automáticamente">
            <a:extLst>
              <a:ext uri="{FF2B5EF4-FFF2-40B4-BE49-F238E27FC236}">
                <a16:creationId xmlns:a16="http://schemas.microsoft.com/office/drawing/2014/main" id="{8D9FD70C-2689-4CA5-9CCD-71E2DC336B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4087" y="914994"/>
            <a:ext cx="3001892" cy="181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06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E878CFC-0D3B-466F-8B7E-C42194430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97" y="1085114"/>
            <a:ext cx="10806575" cy="569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62D4181-FD43-465B-9727-F25CBFF922CE}"/>
              </a:ext>
            </a:extLst>
          </p:cNvPr>
          <p:cNvSpPr txBox="1"/>
          <p:nvPr/>
        </p:nvSpPr>
        <p:spPr>
          <a:xfrm>
            <a:off x="970829" y="831198"/>
            <a:ext cx="78838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latin typeface="Montserrat" panose="00000500000000000000" pitchFamily="2" charset="0"/>
              </a:rPr>
              <a:t>Impossible d'écrire ce programme en Rust car on « ne peux pas libérer la mémoire » mais on aurait une erreur qui se ressemble à cela dans tous les cas:</a:t>
            </a:r>
          </a:p>
        </p:txBody>
      </p:sp>
    </p:spTree>
    <p:extLst>
      <p:ext uri="{BB962C8B-B14F-4D97-AF65-F5344CB8AC3E}">
        <p14:creationId xmlns:p14="http://schemas.microsoft.com/office/powerpoint/2010/main" val="915171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4">
            <a:extLst>
              <a:ext uri="{FF2B5EF4-FFF2-40B4-BE49-F238E27FC236}">
                <a16:creationId xmlns:a16="http://schemas.microsoft.com/office/drawing/2014/main" id="{A943362F-53F0-4F0B-9894-43DAF6305F72}"/>
              </a:ext>
            </a:extLst>
          </p:cNvPr>
          <p:cNvSpPr/>
          <p:nvPr/>
        </p:nvSpPr>
        <p:spPr>
          <a:xfrm>
            <a:off x="5228215" y="0"/>
            <a:ext cx="6962198" cy="6858000"/>
          </a:xfrm>
          <a:prstGeom prst="parallelogram">
            <a:avLst>
              <a:gd name="adj" fmla="val 347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TextBox 30"/>
          <p:cNvSpPr/>
          <p:nvPr/>
        </p:nvSpPr>
        <p:spPr>
          <a:xfrm>
            <a:off x="461521" y="736560"/>
            <a:ext cx="5361300" cy="1294307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45000" tIns="22500" rIns="45000" bIns="22500" anchor="t">
            <a:spAutoFit/>
          </a:bodyPr>
          <a:lstStyle/>
          <a:p>
            <a:pPr>
              <a:lnSpc>
                <a:spcPts val="5000"/>
              </a:lnSpc>
            </a:pPr>
            <a:r>
              <a:rPr lang="en-US" sz="4000" b="1" spc="-1" dirty="0">
                <a:solidFill>
                  <a:srgbClr val="C00000"/>
                </a:solidFill>
                <a:latin typeface="Montserrat" panose="00000500000000000000" pitchFamily="2" charset="0"/>
              </a:rPr>
              <a:t>Cargo &amp; Hello World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7D0AA3-A33B-4775-BEC3-B9CBCFC00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177" y="1398864"/>
            <a:ext cx="4060273" cy="406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EBA1D23-116A-473D-AE70-12872CE5A573}"/>
              </a:ext>
            </a:extLst>
          </p:cNvPr>
          <p:cNvSpPr txBox="1"/>
          <p:nvPr/>
        </p:nvSpPr>
        <p:spPr>
          <a:xfrm>
            <a:off x="461521" y="2030835"/>
            <a:ext cx="6096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500" dirty="0">
                <a:latin typeface="Montserrat" panose="00000500000000000000" pitchFamily="2" charset="0"/>
              </a:rPr>
              <a:t>Cargo: package manager de Rust, équivalent à </a:t>
            </a:r>
            <a:r>
              <a:rPr lang="fr-FR" sz="1500" dirty="0" err="1">
                <a:latin typeface="Montserrat" panose="00000500000000000000" pitchFamily="2" charset="0"/>
              </a:rPr>
              <a:t>npm</a:t>
            </a:r>
            <a:r>
              <a:rPr lang="fr-FR" sz="1500" dirty="0">
                <a:latin typeface="Montserrat" panose="00000500000000000000" pitchFamily="2" charset="0"/>
              </a:rPr>
              <a:t> ou </a:t>
            </a:r>
            <a:r>
              <a:rPr lang="fr-FR" sz="1500" dirty="0" err="1">
                <a:latin typeface="Montserrat" panose="00000500000000000000" pitchFamily="2" charset="0"/>
              </a:rPr>
              <a:t>pip</a:t>
            </a:r>
            <a:r>
              <a:rPr lang="fr-FR" sz="1500" dirty="0">
                <a:latin typeface="Montserrat" panose="00000500000000000000" pitchFamily="2" charset="0"/>
              </a:rPr>
              <a:t>.</a:t>
            </a:r>
          </a:p>
          <a:p>
            <a:endParaRPr lang="fr-FR" sz="1500" dirty="0">
              <a:latin typeface="Montserrat" panose="00000500000000000000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7B7489E-1FA2-4C33-BC46-E620EEE94155}"/>
              </a:ext>
            </a:extLst>
          </p:cNvPr>
          <p:cNvSpPr txBox="1"/>
          <p:nvPr/>
        </p:nvSpPr>
        <p:spPr>
          <a:xfrm>
            <a:off x="522349" y="2659334"/>
            <a:ext cx="6096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500" dirty="0">
                <a:latin typeface="Montserrat" panose="00000500000000000000" pitchFamily="2" charset="0"/>
                <a:hlinkClick r:id="rId3"/>
              </a:rPr>
              <a:t>https://play.rust-lang.org/</a:t>
            </a:r>
            <a:endParaRPr lang="fr-FR" sz="1500" dirty="0">
              <a:latin typeface="Montserrat" panose="00000500000000000000" pitchFamily="2" charset="0"/>
            </a:endParaRPr>
          </a:p>
          <a:p>
            <a:endParaRPr lang="fr-FR" sz="1500" dirty="0">
              <a:latin typeface="Montserrat" panose="00000500000000000000" pitchFamily="2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EF51D52-EF4D-4441-AE4D-7E9AA764C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1F34-3F22-4E91-98FD-F2FAF7BE0FD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024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4">
            <a:extLst>
              <a:ext uri="{FF2B5EF4-FFF2-40B4-BE49-F238E27FC236}">
                <a16:creationId xmlns:a16="http://schemas.microsoft.com/office/drawing/2014/main" id="{A943362F-53F0-4F0B-9894-43DAF6305F72}"/>
              </a:ext>
            </a:extLst>
          </p:cNvPr>
          <p:cNvSpPr/>
          <p:nvPr/>
        </p:nvSpPr>
        <p:spPr>
          <a:xfrm>
            <a:off x="5228215" y="0"/>
            <a:ext cx="6962198" cy="6858000"/>
          </a:xfrm>
          <a:prstGeom prst="parallelogram">
            <a:avLst>
              <a:gd name="adj" fmla="val 3476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TextBox 30"/>
          <p:cNvSpPr/>
          <p:nvPr/>
        </p:nvSpPr>
        <p:spPr>
          <a:xfrm>
            <a:off x="461520" y="736560"/>
            <a:ext cx="6096000" cy="1294307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square" lIns="45000" tIns="22500" rIns="45000" bIns="22500" anchor="t">
            <a:spAutoFit/>
          </a:bodyPr>
          <a:lstStyle/>
          <a:p>
            <a:pPr>
              <a:lnSpc>
                <a:spcPts val="5000"/>
              </a:lnSpc>
            </a:pPr>
            <a:r>
              <a:rPr lang="fr-FR" sz="4000" b="1" spc="-1" dirty="0">
                <a:solidFill>
                  <a:srgbClr val="C00000"/>
                </a:solidFill>
                <a:latin typeface="Montserrat" panose="00000500000000000000" pitchFamily="2" charset="0"/>
              </a:rPr>
              <a:t>Concepts communs de la programmation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EE79CFEC-7532-497E-ADE2-2ED42CAF5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215" y="3025543"/>
            <a:ext cx="6675465" cy="395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21D2CED-4059-417A-A7A2-21025836EB1D}"/>
              </a:ext>
            </a:extLst>
          </p:cNvPr>
          <p:cNvSpPr txBox="1"/>
          <p:nvPr/>
        </p:nvSpPr>
        <p:spPr>
          <a:xfrm>
            <a:off x="461520" y="4841410"/>
            <a:ext cx="3530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latin typeface="Montserrat" panose="00000500000000000000" pitchFamily="2" charset="0"/>
              </a:rPr>
              <a:t>Variables constantes par défaut !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D21C91B-62B6-42DF-951A-9721166CD666}"/>
              </a:ext>
            </a:extLst>
          </p:cNvPr>
          <p:cNvSpPr txBox="1"/>
          <p:nvPr/>
        </p:nvSpPr>
        <p:spPr>
          <a:xfrm>
            <a:off x="461520" y="5181856"/>
            <a:ext cx="41825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latin typeface="Montserrat" panose="00000500000000000000" pitchFamily="2" charset="0"/>
              </a:rPr>
              <a:t>Constantes (</a:t>
            </a:r>
            <a:r>
              <a:rPr lang="fr-FR" sz="1500" dirty="0" err="1">
                <a:latin typeface="Montserrat" panose="00000500000000000000" pitchFamily="2" charset="0"/>
              </a:rPr>
              <a:t>const</a:t>
            </a:r>
            <a:r>
              <a:rPr lang="fr-FR" sz="1500" dirty="0">
                <a:latin typeface="Montserrat" panose="00000500000000000000" pitchFamily="2" charset="0"/>
              </a:rPr>
              <a:t>) substitués au moment de compilation donc elles n’ont pas de temps d‘exécution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E1E0BAE-A7CE-4197-AFA7-2AD46C0B67DA}"/>
              </a:ext>
            </a:extLst>
          </p:cNvPr>
          <p:cNvSpPr txBox="1"/>
          <p:nvPr/>
        </p:nvSpPr>
        <p:spPr>
          <a:xfrm>
            <a:off x="461520" y="5920520"/>
            <a:ext cx="41825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>
                <a:latin typeface="Montserrat" panose="00000500000000000000" pitchFamily="2" charset="0"/>
              </a:rPr>
              <a:t>Le « </a:t>
            </a:r>
            <a:r>
              <a:rPr lang="fr-FR" sz="1500" dirty="0" err="1">
                <a:latin typeface="Montserrat" panose="00000500000000000000" pitchFamily="2" charset="0"/>
              </a:rPr>
              <a:t>shadowing</a:t>
            </a:r>
            <a:r>
              <a:rPr lang="fr-FR" sz="1500" dirty="0">
                <a:latin typeface="Montserrat" panose="00000500000000000000" pitchFamily="2" charset="0"/>
              </a:rPr>
              <a:t> » de variables est permis. Très utile pour changer le type.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52F07D4-D6FD-40CD-9E30-D5378769F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1F34-3F22-4E91-98FD-F2FAF7BE0FDC}" type="slidenum">
              <a:rPr lang="fr-FR" smtClean="0"/>
              <a:t>9</a:t>
            </a:fld>
            <a:endParaRPr lang="fr-FR"/>
          </a:p>
        </p:txBody>
      </p:sp>
      <p:pic>
        <p:nvPicPr>
          <p:cNvPr id="10" name="Imagen 10">
            <a:extLst>
              <a:ext uri="{FF2B5EF4-FFF2-40B4-BE49-F238E27FC236}">
                <a16:creationId xmlns:a16="http://schemas.microsoft.com/office/drawing/2014/main" id="{8E9E6C6C-E09E-480A-8C60-38D5AE561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" y="1601153"/>
            <a:ext cx="4200525" cy="3722370"/>
          </a:xfrm>
          <a:prstGeom prst="rect">
            <a:avLst/>
          </a:prstGeom>
        </p:spPr>
      </p:pic>
      <p:pic>
        <p:nvPicPr>
          <p:cNvPr id="13" name="Imagen 4" descr="Icono&#10;&#10;Descripción generada automáticamente">
            <a:extLst>
              <a:ext uri="{FF2B5EF4-FFF2-40B4-BE49-F238E27FC236}">
                <a16:creationId xmlns:a16="http://schemas.microsoft.com/office/drawing/2014/main" id="{BFEADBBD-DFE4-47DD-B95E-55B028383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015" y="2177465"/>
            <a:ext cx="2154120" cy="143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546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1651</Words>
  <Application>Microsoft Office PowerPoint</Application>
  <PresentationFormat>Panorámica</PresentationFormat>
  <Paragraphs>259</Paragraphs>
  <Slides>43</Slides>
  <Notes>31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Joel Imbergamo Guasch</dc:creator>
  <cp:lastModifiedBy>Joel Imbergamo Guasch</cp:lastModifiedBy>
  <cp:revision>66</cp:revision>
  <dcterms:created xsi:type="dcterms:W3CDTF">2021-10-25T09:24:19Z</dcterms:created>
  <dcterms:modified xsi:type="dcterms:W3CDTF">2021-11-21T16:01:51Z</dcterms:modified>
</cp:coreProperties>
</file>